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75" r:id="rId5"/>
    <p:sldId id="279" r:id="rId6"/>
    <p:sldId id="276" r:id="rId7"/>
    <p:sldId id="259" r:id="rId8"/>
    <p:sldId id="260" r:id="rId9"/>
    <p:sldId id="278" r:id="rId10"/>
    <p:sldId id="263" r:id="rId11"/>
    <p:sldId id="277" r:id="rId12"/>
    <p:sldId id="266" r:id="rId13"/>
    <p:sldId id="268" r:id="rId14"/>
    <p:sldId id="269" r:id="rId15"/>
    <p:sldId id="272" r:id="rId16"/>
    <p:sldId id="274"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9" d="100"/>
          <a:sy n="69" d="100"/>
        </p:scale>
        <p:origin x="-1416"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2764C4D2-05AE-4CD1-8EC3-E99E4AF30126}" type="datetimeFigureOut">
              <a:rPr lang="ar-IQ" smtClean="0"/>
              <a:pPr/>
              <a:t>17/04/1438</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12204F0E-AEC5-44D9-8E18-40CF380EB032}"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764C4D2-05AE-4CD1-8EC3-E99E4AF30126}" type="datetimeFigureOut">
              <a:rPr lang="ar-IQ" smtClean="0"/>
              <a:pPr/>
              <a:t>17/04/1438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204F0E-AEC5-44D9-8E18-40CF380EB03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764C4D2-05AE-4CD1-8EC3-E99E4AF30126}" type="datetimeFigureOut">
              <a:rPr lang="ar-IQ" smtClean="0"/>
              <a:pPr/>
              <a:t>17/04/1438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204F0E-AEC5-44D9-8E18-40CF380EB03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764C4D2-05AE-4CD1-8EC3-E99E4AF30126}" type="datetimeFigureOut">
              <a:rPr lang="ar-IQ" smtClean="0"/>
              <a:pPr/>
              <a:t>17/04/1438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204F0E-AEC5-44D9-8E18-40CF380EB03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764C4D2-05AE-4CD1-8EC3-E99E4AF30126}" type="datetimeFigureOut">
              <a:rPr lang="ar-IQ" smtClean="0"/>
              <a:pPr/>
              <a:t>17/04/1438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204F0E-AEC5-44D9-8E18-40CF380EB032}"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764C4D2-05AE-4CD1-8EC3-E99E4AF30126}" type="datetimeFigureOut">
              <a:rPr lang="ar-IQ" smtClean="0"/>
              <a:pPr/>
              <a:t>17/04/1438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204F0E-AEC5-44D9-8E18-40CF380EB03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2764C4D2-05AE-4CD1-8EC3-E99E4AF30126}" type="datetimeFigureOut">
              <a:rPr lang="ar-IQ" smtClean="0"/>
              <a:pPr/>
              <a:t>17/04/1438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2204F0E-AEC5-44D9-8E18-40CF380EB03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764C4D2-05AE-4CD1-8EC3-E99E4AF30126}" type="datetimeFigureOut">
              <a:rPr lang="ar-IQ" smtClean="0"/>
              <a:pPr/>
              <a:t>17/04/1438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2204F0E-AEC5-44D9-8E18-40CF380EB03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764C4D2-05AE-4CD1-8EC3-E99E4AF30126}" type="datetimeFigureOut">
              <a:rPr lang="ar-IQ" smtClean="0"/>
              <a:pPr/>
              <a:t>17/04/1438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2204F0E-AEC5-44D9-8E18-40CF380EB03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764C4D2-05AE-4CD1-8EC3-E99E4AF30126}" type="datetimeFigureOut">
              <a:rPr lang="ar-IQ" smtClean="0"/>
              <a:pPr/>
              <a:t>17/04/1438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204F0E-AEC5-44D9-8E18-40CF380EB03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764C4D2-05AE-4CD1-8EC3-E99E4AF30126}" type="datetimeFigureOut">
              <a:rPr lang="ar-IQ" smtClean="0"/>
              <a:pPr/>
              <a:t>17/04/1438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12204F0E-AEC5-44D9-8E18-40CF380EB032}"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764C4D2-05AE-4CD1-8EC3-E99E4AF30126}" type="datetimeFigureOut">
              <a:rPr lang="ar-IQ" smtClean="0"/>
              <a:pPr/>
              <a:t>17/04/1438</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2204F0E-AEC5-44D9-8E18-40CF380EB032}"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908720"/>
            <a:ext cx="8568952" cy="864096"/>
          </a:xfrm>
          <a:ln>
            <a:solidFill>
              <a:schemeClr val="bg2">
                <a:lumMod val="60000"/>
                <a:lumOff val="40000"/>
              </a:schemeClr>
            </a:solidFill>
          </a:ln>
        </p:spPr>
        <p:txBody>
          <a:bodyPr>
            <a:normAutofit fontScale="90000"/>
          </a:bodyPr>
          <a:lstStyle/>
          <a:p>
            <a:pPr algn="ctr"/>
            <a:r>
              <a:rPr lang="ar-IQ" sz="6600" dirty="0" smtClean="0">
                <a:solidFill>
                  <a:srgbClr val="FFCC00"/>
                </a:solidFill>
              </a:rPr>
              <a:t>دور تنشيط الجهاز المناعي في </a:t>
            </a:r>
            <a:r>
              <a:rPr lang="ar-IQ" sz="6600" smtClean="0">
                <a:solidFill>
                  <a:srgbClr val="FFCC00"/>
                </a:solidFill>
              </a:rPr>
              <a:t>مقاومة معظم الامراض </a:t>
            </a:r>
            <a:endParaRPr lang="ar-IQ" sz="6600" dirty="0">
              <a:solidFill>
                <a:srgbClr val="FFCC00"/>
              </a:solidFill>
            </a:endParaRPr>
          </a:p>
        </p:txBody>
      </p:sp>
      <p:sp>
        <p:nvSpPr>
          <p:cNvPr id="3" name="عنوان فرعي 2"/>
          <p:cNvSpPr>
            <a:spLocks noGrp="1"/>
          </p:cNvSpPr>
          <p:nvPr>
            <p:ph type="subTitle" idx="1"/>
          </p:nvPr>
        </p:nvSpPr>
        <p:spPr>
          <a:xfrm>
            <a:off x="533400" y="1340768"/>
            <a:ext cx="7854696" cy="5184576"/>
          </a:xfrm>
        </p:spPr>
        <p:txBody>
          <a:bodyPr/>
          <a:lstStyle/>
          <a:p>
            <a:endParaRPr lang="ar-IQ" dirty="0" smtClean="0"/>
          </a:p>
          <a:p>
            <a:endParaRPr lang="ar-IQ" dirty="0" smtClean="0"/>
          </a:p>
          <a:p>
            <a:endParaRPr lang="ar-IQ" dirty="0" smtClean="0"/>
          </a:p>
          <a:p>
            <a:endParaRPr lang="ar-IQ" dirty="0" smtClean="0"/>
          </a:p>
          <a:p>
            <a:endParaRPr lang="ar-IQ" dirty="0" smtClean="0"/>
          </a:p>
          <a:p>
            <a:endParaRPr lang="ar-IQ" dirty="0"/>
          </a:p>
        </p:txBody>
      </p:sp>
      <p:pic>
        <p:nvPicPr>
          <p:cNvPr id="1026" name="Picture 2" descr="D:\New folder (2)\images (2).jpg"/>
          <p:cNvPicPr>
            <a:picLocks noChangeAspect="1" noChangeArrowheads="1"/>
          </p:cNvPicPr>
          <p:nvPr/>
        </p:nvPicPr>
        <p:blipFill>
          <a:blip r:embed="rId3" cstate="print"/>
          <a:srcRect/>
          <a:stretch>
            <a:fillRect/>
          </a:stretch>
        </p:blipFill>
        <p:spPr bwMode="auto">
          <a:xfrm>
            <a:off x="395536" y="1745432"/>
            <a:ext cx="8136904" cy="4779912"/>
          </a:xfrm>
          <a:prstGeom prst="rect">
            <a:avLst/>
          </a:prstGeom>
          <a:noFill/>
        </p:spPr>
      </p:pic>
    </p:spTree>
  </p:cSld>
  <p:clrMapOvr>
    <a:masterClrMapping/>
  </p:clrMapOvr>
  <p:transition spd="slow">
    <p:wedg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3000" fill="hold"/>
                                        <p:tgtEl>
                                          <p:spTgt spid="1026"/>
                                        </p:tgtEl>
                                        <p:attrNameLst>
                                          <p:attrName>ppt_x</p:attrName>
                                        </p:attrNameLst>
                                      </p:cBhvr>
                                      <p:tavLst>
                                        <p:tav tm="0">
                                          <p:val>
                                            <p:strVal val="#ppt_x"/>
                                          </p:val>
                                        </p:tav>
                                        <p:tav tm="100000">
                                          <p:val>
                                            <p:strVal val="#ppt_x"/>
                                          </p:val>
                                        </p:tav>
                                      </p:tavLst>
                                    </p:anim>
                                    <p:anim calcmode="lin" valueType="num">
                                      <p:cBhvr additive="base">
                                        <p:cTn id="13" dur="30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32656"/>
            <a:ext cx="45719" cy="72008"/>
          </a:xfrm>
          <a:ln>
            <a:solidFill>
              <a:schemeClr val="bg2">
                <a:lumMod val="60000"/>
                <a:lumOff val="40000"/>
              </a:schemeClr>
            </a:solidFill>
          </a:ln>
        </p:spPr>
        <p:txBody>
          <a:bodyPr>
            <a:normAutofit fontScale="90000"/>
          </a:bodyPr>
          <a:lstStyle/>
          <a:p>
            <a:pPr algn="ctr"/>
            <a:endParaRPr lang="ar-IQ" sz="6600" dirty="0">
              <a:solidFill>
                <a:srgbClr val="FFCC00"/>
              </a:solidFill>
            </a:endParaRPr>
          </a:p>
        </p:txBody>
      </p:sp>
      <p:sp>
        <p:nvSpPr>
          <p:cNvPr id="3" name="عنوان فرعي 2"/>
          <p:cNvSpPr>
            <a:spLocks noGrp="1"/>
          </p:cNvSpPr>
          <p:nvPr>
            <p:ph type="subTitle" idx="1"/>
          </p:nvPr>
        </p:nvSpPr>
        <p:spPr>
          <a:xfrm>
            <a:off x="323528" y="332656"/>
            <a:ext cx="8568952" cy="6192688"/>
          </a:xfrm>
        </p:spPr>
        <p:txBody>
          <a:bodyPr>
            <a:normAutofit lnSpcReduction="10000"/>
          </a:bodyPr>
          <a:lstStyle/>
          <a:p>
            <a:r>
              <a:rPr lang="ar-IQ" sz="3200" dirty="0" smtClean="0"/>
              <a:t>الغذاء الصحي المتوازن </a:t>
            </a:r>
            <a:br>
              <a:rPr lang="ar-IQ" sz="3200" dirty="0" smtClean="0"/>
            </a:br>
            <a:r>
              <a:rPr lang="ar-IQ" sz="3200" dirty="0" smtClean="0"/>
              <a:t>مراعاة تناول الغذاء الصحي الغني بالفيتامينات والعناصر المعدنية والمحضر بطريقة صحية مع مراعاة الاهتمام بالأطعمة الغنية بفيتامين </a:t>
            </a:r>
            <a:r>
              <a:rPr lang="en-US" sz="3200" dirty="0" smtClean="0"/>
              <a:t>C </a:t>
            </a:r>
            <a:r>
              <a:rPr lang="ar-IQ" sz="3200" dirty="0" smtClean="0"/>
              <a:t>والزنك لأن الجسم يفقد هاتين المادتين بسرعة خاصة أثناء التعرض للضغوط النفسية والإرهاق </a:t>
            </a:r>
            <a:r>
              <a:rPr lang="ar-IQ" sz="3200" dirty="0" err="1" smtClean="0"/>
              <a:t>البدني.</a:t>
            </a:r>
            <a:r>
              <a:rPr lang="ar-IQ" sz="3200" dirty="0" smtClean="0"/>
              <a:t> وهما مادتان ضروريتان لتقوية جهاز المناعة ليتمكن من مقاومة </a:t>
            </a:r>
            <a:r>
              <a:rPr lang="ar-IQ" sz="3200" dirty="0" err="1" smtClean="0"/>
              <a:t>الأمراض.</a:t>
            </a:r>
            <a:r>
              <a:rPr lang="ar-IQ" sz="3200" dirty="0" smtClean="0"/>
              <a:t> ويجب أيضا الاهتمام بتناول الأطعمة الغنية بالحديد لأنه شديد الأهمية لكفاءة جهاز المناعة نظراً لأنه يمثل جزءاً من خلايا الدم التي تحمل الأكسجين إلي أجزاء الجسم.ويجب أيضا تناول الأطعمة التي تحتوي علي مادة البيتا </a:t>
            </a:r>
            <a:r>
              <a:rPr lang="ar-IQ" sz="3200" dirty="0" err="1" smtClean="0"/>
              <a:t>كاروتين</a:t>
            </a:r>
            <a:r>
              <a:rPr lang="ar-IQ" sz="3200" dirty="0" smtClean="0"/>
              <a:t> التي تتحول في الجسم إلي فيتامين </a:t>
            </a:r>
            <a:r>
              <a:rPr lang="en-US" sz="3200" dirty="0" smtClean="0"/>
              <a:t>A </a:t>
            </a:r>
            <a:r>
              <a:rPr lang="ar-IQ" sz="3200" dirty="0" smtClean="0"/>
              <a:t>الذي يساعد في تعزيز جهاز </a:t>
            </a:r>
            <a:r>
              <a:rPr lang="ar-IQ" sz="3200" dirty="0" err="1" smtClean="0"/>
              <a:t>المناعة.</a:t>
            </a:r>
            <a:r>
              <a:rPr lang="ar-IQ" sz="3200" dirty="0" smtClean="0"/>
              <a:t> وكذلك الاهتمام بتناول أغذية غنية </a:t>
            </a:r>
            <a:r>
              <a:rPr lang="ar-IQ" sz="3200" dirty="0" err="1" smtClean="0"/>
              <a:t>بالماغنسيوم</a:t>
            </a:r>
            <a:r>
              <a:rPr lang="ar-IQ" sz="3200" dirty="0" smtClean="0"/>
              <a:t> </a:t>
            </a:r>
            <a:r>
              <a:rPr lang="ar-IQ" sz="3200" dirty="0" err="1" smtClean="0"/>
              <a:t>والسلينيوم</a:t>
            </a:r>
            <a:r>
              <a:rPr lang="ar-IQ" sz="3200" dirty="0" smtClean="0"/>
              <a:t> بالإضافة إلي الكالسيوم وفيتامين </a:t>
            </a:r>
            <a:r>
              <a:rPr lang="en-US" sz="3200" dirty="0" smtClean="0"/>
              <a:t>D </a:t>
            </a:r>
            <a:r>
              <a:rPr lang="ar-IQ" sz="3200" dirty="0" smtClean="0"/>
              <a:t>الضرورية للحفاظ علي صحة الجهاز المناعي.</a:t>
            </a:r>
            <a:endParaRPr lang="ar-IQ" dirty="0" smtClean="0"/>
          </a:p>
          <a:p>
            <a:endParaRPr lang="ar-IQ" dirty="0" smtClean="0"/>
          </a:p>
          <a:p>
            <a:endParaRPr lang="ar-IQ" dirty="0"/>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32656"/>
            <a:ext cx="45719" cy="72008"/>
          </a:xfrm>
          <a:ln>
            <a:solidFill>
              <a:schemeClr val="bg2">
                <a:lumMod val="60000"/>
                <a:lumOff val="40000"/>
              </a:schemeClr>
            </a:solidFill>
          </a:ln>
        </p:spPr>
        <p:txBody>
          <a:bodyPr>
            <a:normAutofit fontScale="90000"/>
          </a:bodyPr>
          <a:lstStyle/>
          <a:p>
            <a:pPr algn="ctr"/>
            <a:endParaRPr lang="ar-IQ" sz="6600" dirty="0">
              <a:solidFill>
                <a:srgbClr val="FFCC00"/>
              </a:solidFill>
            </a:endParaRPr>
          </a:p>
        </p:txBody>
      </p:sp>
      <p:sp>
        <p:nvSpPr>
          <p:cNvPr id="3" name="عنوان فرعي 2"/>
          <p:cNvSpPr>
            <a:spLocks noGrp="1"/>
          </p:cNvSpPr>
          <p:nvPr>
            <p:ph type="subTitle" idx="1"/>
          </p:nvPr>
        </p:nvSpPr>
        <p:spPr>
          <a:xfrm>
            <a:off x="323528" y="332656"/>
            <a:ext cx="8568952" cy="6192688"/>
          </a:xfrm>
        </p:spPr>
        <p:txBody>
          <a:bodyPr>
            <a:normAutofit lnSpcReduction="10000"/>
          </a:bodyPr>
          <a:lstStyle/>
          <a:p>
            <a:r>
              <a:rPr lang="ar-IQ" sz="3200" dirty="0" smtClean="0"/>
              <a:t>الغذاء الصحي المتوازن </a:t>
            </a:r>
            <a:br>
              <a:rPr lang="ar-IQ" sz="3200" dirty="0" smtClean="0"/>
            </a:br>
            <a:r>
              <a:rPr lang="ar-IQ" sz="3200" dirty="0" smtClean="0"/>
              <a:t>مراعاة تناول الغذاء الصحي الغني بالفيتامينات والعناصر المعدنية والمحضر بطريقة صحية مع مراعاة الاهتمام بالأطعمة الغنية بفيتامين </a:t>
            </a:r>
            <a:r>
              <a:rPr lang="en-US" sz="3200" dirty="0" smtClean="0"/>
              <a:t>C </a:t>
            </a:r>
            <a:r>
              <a:rPr lang="ar-IQ" sz="3200" dirty="0" smtClean="0"/>
              <a:t>والزنك لأن الجسم يفقد هاتين المادتين بسرعة خاصة أثناء التعرض للضغوط النفسية والإرهاق </a:t>
            </a:r>
            <a:r>
              <a:rPr lang="ar-IQ" sz="3200" dirty="0" err="1" smtClean="0"/>
              <a:t>البدني.</a:t>
            </a:r>
            <a:r>
              <a:rPr lang="ar-IQ" sz="3200" dirty="0" smtClean="0"/>
              <a:t> وهما مادتان ضروريتان لتقوية جهاز المناعة ليتمكن من مقاومة </a:t>
            </a:r>
            <a:r>
              <a:rPr lang="ar-IQ" sz="3200" dirty="0" err="1" smtClean="0"/>
              <a:t>الأمراض.</a:t>
            </a:r>
            <a:r>
              <a:rPr lang="ar-IQ" sz="3200" dirty="0" smtClean="0"/>
              <a:t> ويجب أيضا الاهتمام بتناول الأطعمة الغنية بالحديد لأنه شديد الأهمية لكفاءة جهاز المناعة نظراً لأنه يمثل جزءاً من خلايا الدم التي تحمل الأكسجين إلي أجزاء الجسم.ويجب أيضا تناول الأطعمة التي تحتوي علي مادة البيتا </a:t>
            </a:r>
            <a:r>
              <a:rPr lang="ar-IQ" sz="3200" dirty="0" err="1" smtClean="0"/>
              <a:t>كاروتين</a:t>
            </a:r>
            <a:r>
              <a:rPr lang="ar-IQ" sz="3200" dirty="0" smtClean="0"/>
              <a:t> التي تتحول في الجسم إلي فيتامين </a:t>
            </a:r>
            <a:r>
              <a:rPr lang="en-US" sz="3200" dirty="0" smtClean="0"/>
              <a:t>A </a:t>
            </a:r>
            <a:r>
              <a:rPr lang="ar-IQ" sz="3200" dirty="0" smtClean="0"/>
              <a:t>الذي يساعد في تعزيز جهاز </a:t>
            </a:r>
            <a:r>
              <a:rPr lang="ar-IQ" sz="3200" dirty="0" err="1" smtClean="0"/>
              <a:t>المناعة.</a:t>
            </a:r>
            <a:r>
              <a:rPr lang="ar-IQ" sz="3200" dirty="0" smtClean="0"/>
              <a:t> وكذلك الاهتمام بتناول أغذية غنية </a:t>
            </a:r>
            <a:r>
              <a:rPr lang="ar-IQ" sz="3200" dirty="0" err="1" smtClean="0"/>
              <a:t>بالماغنسيوم</a:t>
            </a:r>
            <a:r>
              <a:rPr lang="ar-IQ" sz="3200" dirty="0" smtClean="0"/>
              <a:t> </a:t>
            </a:r>
            <a:r>
              <a:rPr lang="ar-IQ" sz="3200" dirty="0" err="1" smtClean="0"/>
              <a:t>والسلينيوم</a:t>
            </a:r>
            <a:r>
              <a:rPr lang="ar-IQ" sz="3200" dirty="0" smtClean="0"/>
              <a:t> بالإضافة إلي الكالسيوم وفيتامين </a:t>
            </a:r>
            <a:r>
              <a:rPr lang="en-US" sz="3200" dirty="0" smtClean="0"/>
              <a:t>D </a:t>
            </a:r>
            <a:r>
              <a:rPr lang="ar-IQ" sz="3200" dirty="0" smtClean="0"/>
              <a:t>الضرورية للحفاظ علي صحة الجهاز المناعي.</a:t>
            </a:r>
            <a:endParaRPr lang="ar-IQ" dirty="0" smtClean="0"/>
          </a:p>
          <a:p>
            <a:endParaRPr lang="ar-IQ" dirty="0" smtClean="0"/>
          </a:p>
          <a:p>
            <a:endParaRPr lang="ar-IQ" dirty="0"/>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45719"/>
            <a:ext cx="72008" cy="45719"/>
          </a:xfrm>
          <a:ln>
            <a:solidFill>
              <a:schemeClr val="bg2">
                <a:lumMod val="60000"/>
                <a:lumOff val="40000"/>
              </a:schemeClr>
            </a:solidFill>
          </a:ln>
        </p:spPr>
        <p:txBody>
          <a:bodyPr>
            <a:normAutofit fontScale="90000"/>
          </a:bodyPr>
          <a:lstStyle/>
          <a:p>
            <a:pPr algn="ctr"/>
            <a:endParaRPr lang="ar-IQ" sz="6600" dirty="0">
              <a:solidFill>
                <a:srgbClr val="FFCC00"/>
              </a:solidFill>
            </a:endParaRPr>
          </a:p>
        </p:txBody>
      </p:sp>
      <p:sp>
        <p:nvSpPr>
          <p:cNvPr id="3" name="عنوان فرعي 2"/>
          <p:cNvSpPr>
            <a:spLocks noGrp="1"/>
          </p:cNvSpPr>
          <p:nvPr>
            <p:ph type="subTitle" idx="1"/>
          </p:nvPr>
        </p:nvSpPr>
        <p:spPr>
          <a:xfrm>
            <a:off x="0" y="188640"/>
            <a:ext cx="8892480" cy="6336704"/>
          </a:xfrm>
        </p:spPr>
        <p:txBody>
          <a:bodyPr/>
          <a:lstStyle/>
          <a:p>
            <a:r>
              <a:rPr lang="ar-IQ" sz="2800" b="1" dirty="0" smtClean="0"/>
              <a:t>تناول اللبن الزبادي وعسل النحل </a:t>
            </a:r>
            <a:r>
              <a:rPr lang="ar-IQ" sz="2800" b="1" dirty="0" err="1" smtClean="0"/>
              <a:t>والثوم:</a:t>
            </a:r>
            <a:r>
              <a:rPr lang="ar-IQ" sz="2800" b="1" dirty="0" smtClean="0"/>
              <a:t/>
            </a:r>
            <a:br>
              <a:rPr lang="ar-IQ" sz="2800" b="1" dirty="0" smtClean="0"/>
            </a:br>
            <a:r>
              <a:rPr lang="ar-IQ" sz="2800" b="1" dirty="0" smtClean="0"/>
              <a:t>فقد دلت الدراسات على أن لبن الزبادي يحتوي </a:t>
            </a:r>
          </a:p>
          <a:p>
            <a:r>
              <a:rPr lang="ar-IQ" sz="2800" b="1" dirty="0" smtClean="0"/>
              <a:t>على مواد تقاوم الميكروبات التي تسبب أمراض </a:t>
            </a:r>
          </a:p>
          <a:p>
            <a:r>
              <a:rPr lang="ar-IQ" sz="2800" b="1" dirty="0" smtClean="0"/>
              <a:t>الجهاز الهضمي كما ينشط الخلايا الآكلة للميكروبات، ويفيد في علاج </a:t>
            </a:r>
            <a:r>
              <a:rPr lang="ar-IQ" sz="2800" b="1" dirty="0" err="1" smtClean="0"/>
              <a:t>الإسهالات.</a:t>
            </a:r>
            <a:r>
              <a:rPr lang="ar-IQ" sz="2800" b="1" dirty="0" smtClean="0"/>
              <a:t/>
            </a:r>
            <a:br>
              <a:rPr lang="ar-IQ" sz="2800" b="1" dirty="0" smtClean="0"/>
            </a:br>
            <a:r>
              <a:rPr lang="ar-IQ" sz="2800" b="1" dirty="0" smtClean="0"/>
              <a:t>أما عسل النحل فيحتوي على مواد تقاوم الميكروبات</a:t>
            </a:r>
          </a:p>
          <a:p>
            <a:r>
              <a:rPr lang="ar-IQ" sz="2800" b="1" dirty="0" smtClean="0"/>
              <a:t>وتقتل الجراثيم، ويفيد في علاج الجروح </a:t>
            </a:r>
            <a:r>
              <a:rPr lang="ar-IQ" sz="2800" b="1" dirty="0" err="1" smtClean="0"/>
              <a:t>والقروح،</a:t>
            </a:r>
            <a:endParaRPr lang="ar-IQ" sz="2800" b="1" dirty="0" smtClean="0"/>
          </a:p>
          <a:p>
            <a:r>
              <a:rPr lang="ar-IQ" sz="2800" b="1" dirty="0" smtClean="0"/>
              <a:t> كما يفيد في عدد من </a:t>
            </a:r>
            <a:r>
              <a:rPr lang="ar-IQ" sz="2800" b="1" dirty="0" err="1" smtClean="0"/>
              <a:t>الأمراض.</a:t>
            </a:r>
            <a:r>
              <a:rPr lang="ar-IQ" sz="2800" b="1" dirty="0" smtClean="0"/>
              <a:t/>
            </a:r>
            <a:br>
              <a:rPr lang="ar-IQ" sz="2800" b="1" dirty="0" smtClean="0"/>
            </a:br>
            <a:r>
              <a:rPr lang="ar-IQ" sz="2800" b="1" dirty="0" smtClean="0"/>
              <a:t>وأما الثوم فله خاصية مقاومة الجراثيم، كما أوضحت</a:t>
            </a:r>
          </a:p>
          <a:p>
            <a:r>
              <a:rPr lang="ar-IQ" sz="2800" b="1" dirty="0" smtClean="0"/>
              <a:t> دراسات أجريت في أمريكا أن تناول الثوم يساعد في</a:t>
            </a:r>
          </a:p>
          <a:p>
            <a:r>
              <a:rPr lang="ar-IQ" sz="2800" b="1" dirty="0" smtClean="0"/>
              <a:t> تقوية جهاز المناعة، كما يخفض </a:t>
            </a:r>
            <a:r>
              <a:rPr lang="ar-IQ" sz="2800" b="1" dirty="0" err="1" smtClean="0"/>
              <a:t>كوليسترول</a:t>
            </a:r>
            <a:r>
              <a:rPr lang="ar-IQ" sz="2800" b="1" dirty="0" smtClean="0"/>
              <a:t> </a:t>
            </a:r>
            <a:r>
              <a:rPr lang="ar-IQ" sz="2800" b="1" dirty="0" err="1" smtClean="0"/>
              <a:t>الدم،</a:t>
            </a:r>
            <a:r>
              <a:rPr lang="ar-IQ" sz="2800" b="1" dirty="0" smtClean="0"/>
              <a:t> </a:t>
            </a:r>
          </a:p>
          <a:p>
            <a:r>
              <a:rPr lang="ar-IQ" sz="2800" b="1" dirty="0" smtClean="0"/>
              <a:t>ويسهم في الوقاية من مرض شرايين القلب التاجية.</a:t>
            </a:r>
          </a:p>
          <a:p>
            <a:endParaRPr lang="en-US" sz="2800" dirty="0" smtClean="0">
              <a:solidFill>
                <a:srgbClr val="FFFF00"/>
              </a:solidFill>
            </a:endParaRPr>
          </a:p>
          <a:p>
            <a:endParaRPr lang="en-US" sz="2800" dirty="0" smtClean="0">
              <a:solidFill>
                <a:srgbClr val="FFFF00"/>
              </a:solidFill>
            </a:endParaRPr>
          </a:p>
          <a:p>
            <a:endParaRPr lang="en-US" sz="2800" dirty="0" smtClean="0">
              <a:solidFill>
                <a:srgbClr val="FFFF00"/>
              </a:solidFill>
            </a:endParaRPr>
          </a:p>
          <a:p>
            <a:endParaRPr lang="en-US" sz="2800" dirty="0" smtClean="0">
              <a:solidFill>
                <a:srgbClr val="FFFF00"/>
              </a:solidFill>
            </a:endParaRPr>
          </a:p>
          <a:p>
            <a:endParaRPr lang="ar-IQ" sz="2800" dirty="0" smtClean="0">
              <a:solidFill>
                <a:srgbClr val="FFFF00"/>
              </a:solidFill>
            </a:endParaRPr>
          </a:p>
          <a:p>
            <a:endParaRPr lang="ar-IQ" dirty="0" smtClean="0"/>
          </a:p>
          <a:p>
            <a:endParaRPr lang="ar-IQ" dirty="0" smtClean="0"/>
          </a:p>
          <a:p>
            <a:endParaRPr lang="ar-IQ" dirty="0" smtClean="0"/>
          </a:p>
          <a:p>
            <a:endParaRPr lang="ar-IQ" dirty="0" smtClean="0"/>
          </a:p>
          <a:p>
            <a:endParaRPr lang="ar-IQ" dirty="0" smtClean="0"/>
          </a:p>
          <a:p>
            <a:endParaRPr lang="ar-IQ" dirty="0"/>
          </a:p>
        </p:txBody>
      </p:sp>
      <p:pic>
        <p:nvPicPr>
          <p:cNvPr id="9219" name="Picture 3" descr="D:\New folder (2)\download (3).jpg"/>
          <p:cNvPicPr>
            <a:picLocks noChangeAspect="1" noChangeArrowheads="1"/>
          </p:cNvPicPr>
          <p:nvPr/>
        </p:nvPicPr>
        <p:blipFill>
          <a:blip r:embed="rId3" cstate="print"/>
          <a:srcRect/>
          <a:stretch>
            <a:fillRect/>
          </a:stretch>
        </p:blipFill>
        <p:spPr bwMode="auto">
          <a:xfrm>
            <a:off x="0" y="4697760"/>
            <a:ext cx="2843808" cy="2160240"/>
          </a:xfrm>
          <a:prstGeom prst="rect">
            <a:avLst/>
          </a:prstGeom>
          <a:noFill/>
        </p:spPr>
      </p:pic>
      <p:pic>
        <p:nvPicPr>
          <p:cNvPr id="1026" name="Picture 2" descr="D:\New folder (2)\images (8).jpg"/>
          <p:cNvPicPr>
            <a:picLocks noChangeAspect="1" noChangeArrowheads="1"/>
          </p:cNvPicPr>
          <p:nvPr/>
        </p:nvPicPr>
        <p:blipFill>
          <a:blip r:embed="rId4" cstate="print"/>
          <a:srcRect/>
          <a:stretch>
            <a:fillRect/>
          </a:stretch>
        </p:blipFill>
        <p:spPr bwMode="auto">
          <a:xfrm>
            <a:off x="0" y="0"/>
            <a:ext cx="2880320" cy="2520280"/>
          </a:xfrm>
          <a:prstGeom prst="rect">
            <a:avLst/>
          </a:prstGeom>
          <a:noFill/>
        </p:spPr>
      </p:pic>
      <p:pic>
        <p:nvPicPr>
          <p:cNvPr id="6" name="Picture 2" descr="D:\New folder (2)\images (5).jpg"/>
          <p:cNvPicPr>
            <a:picLocks noChangeAspect="1" noChangeArrowheads="1"/>
          </p:cNvPicPr>
          <p:nvPr/>
        </p:nvPicPr>
        <p:blipFill>
          <a:blip r:embed="rId5" cstate="print"/>
          <a:srcRect/>
          <a:stretch>
            <a:fillRect/>
          </a:stretch>
        </p:blipFill>
        <p:spPr bwMode="auto">
          <a:xfrm>
            <a:off x="0" y="2420888"/>
            <a:ext cx="2843808" cy="2448272"/>
          </a:xfrm>
          <a:prstGeom prst="rect">
            <a:avLst/>
          </a:prstGeom>
          <a:noFill/>
        </p:spPr>
      </p:pic>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3000" fill="hold"/>
                                        <p:tgtEl>
                                          <p:spTgt spid="1026"/>
                                        </p:tgtEl>
                                        <p:attrNameLst>
                                          <p:attrName>ppt_x</p:attrName>
                                        </p:attrNameLst>
                                      </p:cBhvr>
                                      <p:tavLst>
                                        <p:tav tm="0">
                                          <p:val>
                                            <p:strVal val="#ppt_x"/>
                                          </p:val>
                                        </p:tav>
                                        <p:tav tm="100000">
                                          <p:val>
                                            <p:strVal val="#ppt_x"/>
                                          </p:val>
                                        </p:tav>
                                      </p:tavLst>
                                    </p:anim>
                                    <p:anim calcmode="lin" valueType="num">
                                      <p:cBhvr additive="base">
                                        <p:cTn id="8" dur="30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gtEl>
                                        <p:attrNameLst>
                                          <p:attrName>style.visibility</p:attrName>
                                        </p:attrNameLst>
                                      </p:cBhvr>
                                      <p:to>
                                        <p:strVal val="visible"/>
                                      </p:to>
                                    </p:set>
                                    <p:anim calcmode="lin" valueType="num">
                                      <p:cBhvr additive="base">
                                        <p:cTn id="13" dur="3000" fill="hold"/>
                                        <p:tgtEl>
                                          <p:spTgt spid="9219"/>
                                        </p:tgtEl>
                                        <p:attrNameLst>
                                          <p:attrName>ppt_x</p:attrName>
                                        </p:attrNameLst>
                                      </p:cBhvr>
                                      <p:tavLst>
                                        <p:tav tm="0">
                                          <p:val>
                                            <p:strVal val="#ppt_x"/>
                                          </p:val>
                                        </p:tav>
                                        <p:tav tm="100000">
                                          <p:val>
                                            <p:strVal val="#ppt_x"/>
                                          </p:val>
                                        </p:tav>
                                      </p:tavLst>
                                    </p:anim>
                                    <p:anim calcmode="lin" valueType="num">
                                      <p:cBhvr additive="base">
                                        <p:cTn id="14" dur="3000" fill="hold"/>
                                        <p:tgtEl>
                                          <p:spTgt spid="92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3000" fill="hold"/>
                                        <p:tgtEl>
                                          <p:spTgt spid="6"/>
                                        </p:tgtEl>
                                        <p:attrNameLst>
                                          <p:attrName>ppt_x</p:attrName>
                                        </p:attrNameLst>
                                      </p:cBhvr>
                                      <p:tavLst>
                                        <p:tav tm="0">
                                          <p:val>
                                            <p:strVal val="#ppt_x"/>
                                          </p:val>
                                        </p:tav>
                                        <p:tav tm="100000">
                                          <p:val>
                                            <p:strVal val="#ppt_x"/>
                                          </p:val>
                                        </p:tav>
                                      </p:tavLst>
                                    </p:anim>
                                    <p:anim calcmode="lin" valueType="num">
                                      <p:cBhvr additive="base">
                                        <p:cTn id="20"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32656"/>
            <a:ext cx="72008" cy="72008"/>
          </a:xfrm>
          <a:ln>
            <a:solidFill>
              <a:schemeClr val="bg2">
                <a:lumMod val="60000"/>
                <a:lumOff val="40000"/>
              </a:schemeClr>
            </a:solidFill>
          </a:ln>
        </p:spPr>
        <p:txBody>
          <a:bodyPr>
            <a:normAutofit fontScale="90000"/>
          </a:bodyPr>
          <a:lstStyle/>
          <a:p>
            <a:pPr algn="ctr"/>
            <a:endParaRPr lang="ar-IQ" sz="6600" dirty="0">
              <a:solidFill>
                <a:srgbClr val="FFCC00"/>
              </a:solidFill>
            </a:endParaRPr>
          </a:p>
        </p:txBody>
      </p:sp>
      <p:sp>
        <p:nvSpPr>
          <p:cNvPr id="3" name="عنوان فرعي 2"/>
          <p:cNvSpPr>
            <a:spLocks noGrp="1"/>
          </p:cNvSpPr>
          <p:nvPr>
            <p:ph type="subTitle" idx="1"/>
          </p:nvPr>
        </p:nvSpPr>
        <p:spPr>
          <a:xfrm>
            <a:off x="179512" y="188640"/>
            <a:ext cx="8784976" cy="6336704"/>
          </a:xfrm>
        </p:spPr>
        <p:txBody>
          <a:bodyPr/>
          <a:lstStyle/>
          <a:p>
            <a:pPr lvl="0"/>
            <a:r>
              <a:rPr lang="ar-IQ" b="1" dirty="0" smtClean="0"/>
              <a:t>تناول </a:t>
            </a:r>
            <a:r>
              <a:rPr lang="ar-SA" b="1" dirty="0" smtClean="0"/>
              <a:t>السمك وزيت السمك</a:t>
            </a:r>
            <a:r>
              <a:rPr lang="ar-IQ" b="1" dirty="0" smtClean="0"/>
              <a:t> وزيت الزيتون </a:t>
            </a:r>
            <a:r>
              <a:rPr lang="ar-SA" b="1" dirty="0" smtClean="0"/>
              <a:t> </a:t>
            </a:r>
            <a:r>
              <a:rPr lang="ar-SA" dirty="0" smtClean="0"/>
              <a:t>: يحتوي السمك على نوع مميز من الأحماض </a:t>
            </a:r>
            <a:r>
              <a:rPr lang="ar-SA" dirty="0" err="1" smtClean="0"/>
              <a:t>الدهنية</a:t>
            </a:r>
            <a:r>
              <a:rPr lang="ar-SA" dirty="0" smtClean="0"/>
              <a:t> يسمى </a:t>
            </a:r>
            <a:r>
              <a:rPr lang="en-US" dirty="0" smtClean="0"/>
              <a:t>Omega-3</a:t>
            </a:r>
            <a:r>
              <a:rPr lang="ar-SA" dirty="0" smtClean="0"/>
              <a:t>المفيدة لتقوية الكريات البيضاء التي تقوي جهاز المناعة ويعتبر السردين والسلمون </a:t>
            </a:r>
            <a:r>
              <a:rPr lang="ar-SA" dirty="0" err="1" smtClean="0"/>
              <a:t>والماكريل</a:t>
            </a:r>
            <a:r>
              <a:rPr lang="ar-SA" dirty="0" smtClean="0"/>
              <a:t> من أغنى أنواع السمك </a:t>
            </a:r>
            <a:r>
              <a:rPr lang="ar-SA" dirty="0" err="1" smtClean="0"/>
              <a:t>بـ</a:t>
            </a:r>
            <a:r>
              <a:rPr lang="en-US" dirty="0" smtClean="0"/>
              <a:t> Omega-3 , </a:t>
            </a:r>
            <a:r>
              <a:rPr lang="ar-SA" dirty="0" smtClean="0"/>
              <a:t>وهي ضرورية للجسم، فتعطي هذه الاحماض </a:t>
            </a:r>
            <a:r>
              <a:rPr lang="ar-SA" dirty="0" err="1" smtClean="0"/>
              <a:t>الدهنية</a:t>
            </a:r>
            <a:r>
              <a:rPr lang="ar-SA" dirty="0" smtClean="0"/>
              <a:t> قيمة غذائية عالية، وهي فعالة جدا في تحسين المزاج ونشاط الجسم وتقوية الذاكرة </a:t>
            </a:r>
            <a:r>
              <a:rPr lang="ar-SA" dirty="0" err="1" smtClean="0"/>
              <a:t>واداء</a:t>
            </a:r>
            <a:r>
              <a:rPr lang="ar-SA" dirty="0" smtClean="0"/>
              <a:t> المخ، وتحمي الجسم من امراض القلب </a:t>
            </a:r>
            <a:r>
              <a:rPr lang="ar-SA" dirty="0" err="1" smtClean="0"/>
              <a:t>والشرايين   </a:t>
            </a:r>
            <a:r>
              <a:rPr lang="ar-SA" dirty="0" smtClean="0"/>
              <a:t>, ويعتبر زيت الزيتون بجانب </a:t>
            </a:r>
            <a:r>
              <a:rPr lang="ar-SA" dirty="0" err="1" smtClean="0"/>
              <a:t>الأسماك </a:t>
            </a:r>
            <a:r>
              <a:rPr lang="ar-SA" dirty="0" smtClean="0"/>
              <a:t>(السلمون) من أهم المصادر الغذائية المحتوية </a:t>
            </a:r>
            <a:r>
              <a:rPr lang="ar-SA" dirty="0" err="1" smtClean="0"/>
              <a:t>على </a:t>
            </a:r>
            <a:r>
              <a:rPr lang="ar-SA" dirty="0" smtClean="0"/>
              <a:t>"احماض </a:t>
            </a:r>
            <a:r>
              <a:rPr lang="ar-SA" dirty="0" err="1" smtClean="0"/>
              <a:t>أوميجا</a:t>
            </a:r>
            <a:r>
              <a:rPr lang="ar-SA" dirty="0" smtClean="0"/>
              <a:t> -3" الأمر الذي يساعد على الوقاية من أمراض القلب والأوعية الدموية، كما يعمل زيت الزيتون على تدعيم كفاءة الكولسترول المفيد</a:t>
            </a:r>
            <a:r>
              <a:rPr lang="en-US" dirty="0" smtClean="0"/>
              <a:t> HDL </a:t>
            </a:r>
            <a:r>
              <a:rPr lang="ar-SA" dirty="0" smtClean="0"/>
              <a:t>الذي يفيد الجسم في التخلص من الكولسترول الضار</a:t>
            </a:r>
            <a:r>
              <a:rPr lang="en-US" dirty="0" smtClean="0"/>
              <a:t> LDL.</a:t>
            </a:r>
          </a:p>
          <a:p>
            <a:pPr lvl="0"/>
            <a:endParaRPr lang="en-US" dirty="0" smtClean="0">
              <a:solidFill>
                <a:srgbClr val="FFFF00"/>
              </a:solidFill>
            </a:endParaRPr>
          </a:p>
          <a:p>
            <a:pPr lvl="0"/>
            <a:endParaRPr lang="en-US" dirty="0" smtClean="0">
              <a:solidFill>
                <a:srgbClr val="FFFF00"/>
              </a:solidFill>
            </a:endParaRPr>
          </a:p>
          <a:p>
            <a:endParaRPr lang="ar-IQ" dirty="0" smtClean="0"/>
          </a:p>
          <a:p>
            <a:endParaRPr lang="ar-IQ" dirty="0" smtClean="0"/>
          </a:p>
          <a:p>
            <a:endParaRPr lang="ar-IQ" dirty="0" smtClean="0"/>
          </a:p>
          <a:p>
            <a:endParaRPr lang="ar-IQ" dirty="0" smtClean="0"/>
          </a:p>
          <a:p>
            <a:endParaRPr lang="ar-IQ" dirty="0" smtClean="0"/>
          </a:p>
          <a:p>
            <a:endParaRPr lang="ar-IQ" dirty="0"/>
          </a:p>
        </p:txBody>
      </p:sp>
      <p:pic>
        <p:nvPicPr>
          <p:cNvPr id="9218" name="Picture 2" descr="D:\New folder (2)\images (10).jpg"/>
          <p:cNvPicPr>
            <a:picLocks noChangeAspect="1" noChangeArrowheads="1"/>
          </p:cNvPicPr>
          <p:nvPr/>
        </p:nvPicPr>
        <p:blipFill>
          <a:blip r:embed="rId3" cstate="print"/>
          <a:srcRect/>
          <a:stretch>
            <a:fillRect/>
          </a:stretch>
        </p:blipFill>
        <p:spPr bwMode="auto">
          <a:xfrm>
            <a:off x="4716016" y="3789040"/>
            <a:ext cx="3384376" cy="2880320"/>
          </a:xfrm>
          <a:prstGeom prst="rect">
            <a:avLst/>
          </a:prstGeom>
          <a:noFill/>
        </p:spPr>
      </p:pic>
      <p:pic>
        <p:nvPicPr>
          <p:cNvPr id="9219" name="Picture 3" descr="D:\New folder (2)\download (5).jpg"/>
          <p:cNvPicPr>
            <a:picLocks noChangeAspect="1" noChangeArrowheads="1"/>
          </p:cNvPicPr>
          <p:nvPr/>
        </p:nvPicPr>
        <p:blipFill>
          <a:blip r:embed="rId4" cstate="print"/>
          <a:srcRect/>
          <a:stretch>
            <a:fillRect/>
          </a:stretch>
        </p:blipFill>
        <p:spPr bwMode="auto">
          <a:xfrm>
            <a:off x="1115616" y="3789040"/>
            <a:ext cx="2664296" cy="2880320"/>
          </a:xfrm>
          <a:prstGeom prst="rect">
            <a:avLst/>
          </a:prstGeom>
          <a:noFill/>
        </p:spPr>
      </p:pic>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218"/>
                                        </p:tgtEl>
                                        <p:attrNameLst>
                                          <p:attrName>style.visibility</p:attrName>
                                        </p:attrNameLst>
                                      </p:cBhvr>
                                      <p:to>
                                        <p:strVal val="visible"/>
                                      </p:to>
                                    </p:set>
                                    <p:anim calcmode="lin" valueType="num">
                                      <p:cBhvr additive="base">
                                        <p:cTn id="12" dur="3000" fill="hold"/>
                                        <p:tgtEl>
                                          <p:spTgt spid="9218"/>
                                        </p:tgtEl>
                                        <p:attrNameLst>
                                          <p:attrName>ppt_x</p:attrName>
                                        </p:attrNameLst>
                                      </p:cBhvr>
                                      <p:tavLst>
                                        <p:tav tm="0">
                                          <p:val>
                                            <p:strVal val="#ppt_x"/>
                                          </p:val>
                                        </p:tav>
                                        <p:tav tm="100000">
                                          <p:val>
                                            <p:strVal val="#ppt_x"/>
                                          </p:val>
                                        </p:tav>
                                      </p:tavLst>
                                    </p:anim>
                                    <p:anim calcmode="lin" valueType="num">
                                      <p:cBhvr additive="base">
                                        <p:cTn id="13" dur="30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219"/>
                                        </p:tgtEl>
                                        <p:attrNameLst>
                                          <p:attrName>style.visibility</p:attrName>
                                        </p:attrNameLst>
                                      </p:cBhvr>
                                      <p:to>
                                        <p:strVal val="visible"/>
                                      </p:to>
                                    </p:set>
                                    <p:anim calcmode="lin" valueType="num">
                                      <p:cBhvr additive="base">
                                        <p:cTn id="18" dur="3000" fill="hold"/>
                                        <p:tgtEl>
                                          <p:spTgt spid="9219"/>
                                        </p:tgtEl>
                                        <p:attrNameLst>
                                          <p:attrName>ppt_x</p:attrName>
                                        </p:attrNameLst>
                                      </p:cBhvr>
                                      <p:tavLst>
                                        <p:tav tm="0">
                                          <p:val>
                                            <p:strVal val="#ppt_x"/>
                                          </p:val>
                                        </p:tav>
                                        <p:tav tm="100000">
                                          <p:val>
                                            <p:strVal val="#ppt_x"/>
                                          </p:val>
                                        </p:tav>
                                      </p:tavLst>
                                    </p:anim>
                                    <p:anim calcmode="lin" valueType="num">
                                      <p:cBhvr additive="base">
                                        <p:cTn id="19" dur="30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32656"/>
            <a:ext cx="72008" cy="45719"/>
          </a:xfrm>
          <a:ln>
            <a:solidFill>
              <a:schemeClr val="bg2">
                <a:lumMod val="60000"/>
                <a:lumOff val="40000"/>
              </a:schemeClr>
            </a:solidFill>
          </a:ln>
        </p:spPr>
        <p:txBody>
          <a:bodyPr>
            <a:normAutofit fontScale="90000"/>
          </a:bodyPr>
          <a:lstStyle/>
          <a:p>
            <a:pPr algn="ctr"/>
            <a:endParaRPr lang="ar-IQ" sz="6600" dirty="0">
              <a:solidFill>
                <a:srgbClr val="FFCC00"/>
              </a:solidFill>
            </a:endParaRPr>
          </a:p>
        </p:txBody>
      </p:sp>
      <p:sp>
        <p:nvSpPr>
          <p:cNvPr id="3" name="عنوان فرعي 2"/>
          <p:cNvSpPr>
            <a:spLocks noGrp="1"/>
          </p:cNvSpPr>
          <p:nvPr>
            <p:ph type="subTitle" idx="1"/>
          </p:nvPr>
        </p:nvSpPr>
        <p:spPr>
          <a:xfrm>
            <a:off x="179512" y="188640"/>
            <a:ext cx="8712968" cy="6408712"/>
          </a:xfrm>
        </p:spPr>
        <p:txBody>
          <a:bodyPr/>
          <a:lstStyle/>
          <a:p>
            <a:pPr lvl="0"/>
            <a:r>
              <a:rPr lang="ar-IQ" sz="2800" dirty="0" smtClean="0"/>
              <a:t> </a:t>
            </a:r>
            <a:r>
              <a:rPr lang="ar-SA" sz="2800" b="1" dirty="0" err="1" smtClean="0"/>
              <a:t>الجـوز</a:t>
            </a:r>
            <a:r>
              <a:rPr lang="ar-SA" sz="2800" b="1" dirty="0" smtClean="0"/>
              <a:t> </a:t>
            </a:r>
            <a:r>
              <a:rPr lang="ar-SA" sz="2800" b="1" dirty="0" err="1" smtClean="0"/>
              <a:t>والمكسرات </a:t>
            </a:r>
            <a:r>
              <a:rPr lang="ar-SA" sz="2800" dirty="0" smtClean="0"/>
              <a:t>: من أغنى الأطعمة بمادة </a:t>
            </a:r>
            <a:r>
              <a:rPr lang="ar-SA" sz="2800" dirty="0" err="1" smtClean="0"/>
              <a:t>السلينيوم</a:t>
            </a:r>
            <a:r>
              <a:rPr lang="ar-SA" sz="2800" dirty="0" smtClean="0"/>
              <a:t> المفيدة جداً لجهاز </a:t>
            </a:r>
            <a:r>
              <a:rPr lang="ar-SA" sz="2800" dirty="0" err="1" smtClean="0"/>
              <a:t>المناعة </a:t>
            </a:r>
            <a:r>
              <a:rPr lang="ar-SA" sz="2800" dirty="0" smtClean="0"/>
              <a:t>, يعد </a:t>
            </a:r>
            <a:r>
              <a:rPr lang="ar-SA" sz="2800" dirty="0" err="1" smtClean="0"/>
              <a:t>الجوز</a:t>
            </a:r>
            <a:r>
              <a:rPr lang="ar-SA" sz="2800" dirty="0" smtClean="0"/>
              <a:t> من أكثر أنواع المكسرات فائدة للصحة، ويجب تناوله بكميات أكبر في إطار النظام الغذائي الصحي, وفي هذا الإطار تؤكد دراسة حديثة صادرة عن هيئة الغذاء والدواء الأمريكية</a:t>
            </a:r>
            <a:r>
              <a:rPr lang="en-US" sz="2800" dirty="0" smtClean="0"/>
              <a:t> FDA </a:t>
            </a:r>
            <a:r>
              <a:rPr lang="ar-SA" sz="2800" dirty="0" smtClean="0"/>
              <a:t>ثبت</a:t>
            </a:r>
            <a:endParaRPr lang="en-US" sz="2800" dirty="0" smtClean="0"/>
          </a:p>
          <a:p>
            <a:pPr lvl="0"/>
            <a:r>
              <a:rPr lang="ar-SA" sz="2800" dirty="0" smtClean="0"/>
              <a:t> أن ثمار </a:t>
            </a:r>
            <a:r>
              <a:rPr lang="ar-SA" sz="2800" dirty="0" err="1" smtClean="0"/>
              <a:t>الجوز</a:t>
            </a:r>
            <a:r>
              <a:rPr lang="ar-SA" sz="2800" dirty="0" smtClean="0"/>
              <a:t> تحتوي على أعلى معدل من </a:t>
            </a:r>
            <a:endParaRPr lang="en-US" sz="2800" dirty="0" smtClean="0"/>
          </a:p>
          <a:p>
            <a:pPr lvl="0"/>
            <a:r>
              <a:rPr lang="ar-SA" sz="2800" dirty="0" smtClean="0"/>
              <a:t>مضادات الاكسدة يصل إلى ضعف ما تحتويه </a:t>
            </a:r>
            <a:endParaRPr lang="en-US" sz="2800" dirty="0" smtClean="0"/>
          </a:p>
          <a:p>
            <a:pPr lvl="0"/>
            <a:r>
              <a:rPr lang="ar-SA" sz="2800" dirty="0" smtClean="0"/>
              <a:t>الأنواع الأخرى من المكسرات، الأمر الذي</a:t>
            </a:r>
            <a:endParaRPr lang="en-US" sz="2800" dirty="0" smtClean="0"/>
          </a:p>
          <a:p>
            <a:pPr lvl="0"/>
            <a:r>
              <a:rPr lang="ar-SA" sz="2800" dirty="0" smtClean="0"/>
              <a:t> يساعد الجسم على مقاومة الأمراض وحمايته</a:t>
            </a:r>
            <a:endParaRPr lang="en-US" sz="2800" dirty="0" smtClean="0"/>
          </a:p>
          <a:p>
            <a:pPr lvl="0"/>
            <a:r>
              <a:rPr lang="ar-SA" sz="2800" dirty="0" smtClean="0"/>
              <a:t> من الكيماويات الطبيعية الضارة </a:t>
            </a:r>
            <a:r>
              <a:rPr lang="ar-SA" sz="2800" dirty="0" err="1" smtClean="0"/>
              <a:t>المسؤولة</a:t>
            </a:r>
            <a:r>
              <a:rPr lang="ar-SA" sz="2800" dirty="0" smtClean="0"/>
              <a:t> عن </a:t>
            </a:r>
            <a:endParaRPr lang="en-US" sz="2800" dirty="0" smtClean="0"/>
          </a:p>
          <a:p>
            <a:pPr lvl="0"/>
            <a:r>
              <a:rPr lang="ar-SA" sz="2800" dirty="0" smtClean="0"/>
              <a:t>الإصابة </a:t>
            </a:r>
            <a:r>
              <a:rPr lang="ar-SA" sz="2800" dirty="0" err="1" smtClean="0"/>
              <a:t>بالامراض</a:t>
            </a:r>
            <a:r>
              <a:rPr lang="ar-SA" sz="2800" dirty="0" smtClean="0"/>
              <a:t>، علاوة على فائدتها الصحية </a:t>
            </a:r>
            <a:endParaRPr lang="en-US" sz="2800" dirty="0" smtClean="0"/>
          </a:p>
          <a:p>
            <a:pPr lvl="0"/>
            <a:r>
              <a:rPr lang="ar-SA" sz="2800" dirty="0" smtClean="0"/>
              <a:t>في</a:t>
            </a:r>
            <a:r>
              <a:rPr lang="en-US" sz="2800" dirty="0" smtClean="0"/>
              <a:t> </a:t>
            </a:r>
            <a:r>
              <a:rPr lang="ar-SA" sz="2800" dirty="0" smtClean="0"/>
              <a:t>القضاء على التفاعلات الضارة التي تؤذي خلايا الجسم في عمليات </a:t>
            </a:r>
            <a:r>
              <a:rPr lang="ar-SA" sz="2800" dirty="0" err="1" smtClean="0"/>
              <a:t>الاستقلاب</a:t>
            </a:r>
            <a:r>
              <a:rPr lang="ar-SA" sz="2800" dirty="0" smtClean="0"/>
              <a:t> الخلوي</a:t>
            </a:r>
            <a:r>
              <a:rPr lang="en-US" sz="2800" dirty="0" smtClean="0"/>
              <a:t>.</a:t>
            </a:r>
          </a:p>
          <a:p>
            <a:endParaRPr lang="ar-IQ" dirty="0" smtClean="0"/>
          </a:p>
          <a:p>
            <a:endParaRPr lang="ar-IQ" dirty="0" smtClean="0"/>
          </a:p>
          <a:p>
            <a:endParaRPr lang="ar-IQ" dirty="0" smtClean="0"/>
          </a:p>
          <a:p>
            <a:endParaRPr lang="ar-IQ" dirty="0" smtClean="0"/>
          </a:p>
          <a:p>
            <a:endParaRPr lang="ar-IQ" dirty="0" smtClean="0"/>
          </a:p>
          <a:p>
            <a:endParaRPr lang="ar-IQ" dirty="0"/>
          </a:p>
        </p:txBody>
      </p:sp>
      <p:pic>
        <p:nvPicPr>
          <p:cNvPr id="8193" name="Picture 1" descr="D:\New folder (2)\download (6).jpg"/>
          <p:cNvPicPr>
            <a:picLocks noChangeAspect="1" noChangeArrowheads="1"/>
          </p:cNvPicPr>
          <p:nvPr/>
        </p:nvPicPr>
        <p:blipFill>
          <a:blip r:embed="rId3" cstate="print"/>
          <a:srcRect/>
          <a:stretch>
            <a:fillRect/>
          </a:stretch>
        </p:blipFill>
        <p:spPr bwMode="auto">
          <a:xfrm>
            <a:off x="179512" y="1988840"/>
            <a:ext cx="3312368" cy="3096344"/>
          </a:xfrm>
          <a:prstGeom prst="rect">
            <a:avLst/>
          </a:prstGeom>
          <a:noFill/>
        </p:spPr>
      </p:pic>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amond(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8193"/>
                                        </p:tgtEl>
                                        <p:attrNameLst>
                                          <p:attrName>style.visibility</p:attrName>
                                        </p:attrNameLst>
                                      </p:cBhvr>
                                      <p:to>
                                        <p:strVal val="visible"/>
                                      </p:to>
                                    </p:set>
                                    <p:anim calcmode="lin" valueType="num">
                                      <p:cBhvr additive="base">
                                        <p:cTn id="47" dur="3000" fill="hold"/>
                                        <p:tgtEl>
                                          <p:spTgt spid="8193"/>
                                        </p:tgtEl>
                                        <p:attrNameLst>
                                          <p:attrName>ppt_x</p:attrName>
                                        </p:attrNameLst>
                                      </p:cBhvr>
                                      <p:tavLst>
                                        <p:tav tm="0">
                                          <p:val>
                                            <p:strVal val="#ppt_x"/>
                                          </p:val>
                                        </p:tav>
                                        <p:tav tm="100000">
                                          <p:val>
                                            <p:strVal val="#ppt_x"/>
                                          </p:val>
                                        </p:tav>
                                      </p:tavLst>
                                    </p:anim>
                                    <p:anim calcmode="lin" valueType="num">
                                      <p:cBhvr additive="base">
                                        <p:cTn id="48" dur="3000" fill="hold"/>
                                        <p:tgtEl>
                                          <p:spTgt spid="81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32656"/>
            <a:ext cx="45719" cy="72008"/>
          </a:xfrm>
          <a:ln>
            <a:solidFill>
              <a:schemeClr val="bg2">
                <a:lumMod val="60000"/>
                <a:lumOff val="40000"/>
              </a:schemeClr>
            </a:solidFill>
          </a:ln>
        </p:spPr>
        <p:txBody>
          <a:bodyPr>
            <a:normAutofit fontScale="90000"/>
          </a:bodyPr>
          <a:lstStyle/>
          <a:p>
            <a:pPr algn="ctr"/>
            <a:endParaRPr lang="ar-IQ" sz="6600" dirty="0">
              <a:solidFill>
                <a:srgbClr val="FFCC00"/>
              </a:solidFill>
            </a:endParaRPr>
          </a:p>
        </p:txBody>
      </p:sp>
      <p:sp>
        <p:nvSpPr>
          <p:cNvPr id="3" name="عنوان فرعي 2"/>
          <p:cNvSpPr>
            <a:spLocks noGrp="1"/>
          </p:cNvSpPr>
          <p:nvPr>
            <p:ph type="subTitle" idx="1"/>
          </p:nvPr>
        </p:nvSpPr>
        <p:spPr>
          <a:xfrm>
            <a:off x="179512" y="260648"/>
            <a:ext cx="8712968" cy="6264696"/>
          </a:xfrm>
        </p:spPr>
        <p:txBody>
          <a:bodyPr/>
          <a:lstStyle/>
          <a:p>
            <a:pPr lvl="0"/>
            <a:r>
              <a:rPr lang="ar-SA" b="1" dirty="0" smtClean="0"/>
              <a:t>الشاي الأخضر والعصائر </a:t>
            </a:r>
            <a:r>
              <a:rPr lang="ar-SA" b="1" dirty="0" err="1" smtClean="0"/>
              <a:t>الطبيعية </a:t>
            </a:r>
            <a:r>
              <a:rPr lang="ar-SA" dirty="0" smtClean="0"/>
              <a:t>: يحتوي على مضادات الأكسدة مما يقلل نسبة </a:t>
            </a:r>
            <a:r>
              <a:rPr lang="ar-SA" dirty="0" err="1" smtClean="0"/>
              <a:t>الكوليسترول</a:t>
            </a:r>
            <a:r>
              <a:rPr lang="ar-SA" dirty="0" smtClean="0"/>
              <a:t> </a:t>
            </a:r>
            <a:r>
              <a:rPr lang="ar-SA" dirty="0" err="1" smtClean="0"/>
              <a:t>الضارفى</a:t>
            </a:r>
            <a:r>
              <a:rPr lang="ar-SA" dirty="0" smtClean="0"/>
              <a:t> </a:t>
            </a:r>
            <a:r>
              <a:rPr lang="ar-SA" dirty="0" err="1" smtClean="0"/>
              <a:t>الجسم </a:t>
            </a:r>
            <a:r>
              <a:rPr lang="ar-SA" dirty="0" smtClean="0"/>
              <a:t>, ويقلل أيضا ً من خطر الإصابة بالعديد من </a:t>
            </a:r>
            <a:r>
              <a:rPr lang="ar-SA" dirty="0" err="1" smtClean="0"/>
              <a:t>الأمراض </a:t>
            </a:r>
            <a:r>
              <a:rPr lang="ar-SA" dirty="0" smtClean="0"/>
              <a:t>, وقد اثبتت الابحاث السويسرية ان شرب الشاي الاخضر مع الوجبات يشجع على صرف سعرات حرارية زيادة تقدر بنسبة 4%, كما انه يحفز الجسم على استخدام الدهون في انتاج الطاقة بدلاً من </a:t>
            </a:r>
            <a:r>
              <a:rPr lang="ar-SA" dirty="0" err="1" smtClean="0"/>
              <a:t>الكربوهيدرات</a:t>
            </a:r>
            <a:r>
              <a:rPr lang="en-US" dirty="0" smtClean="0"/>
              <a:t> , </a:t>
            </a:r>
            <a:r>
              <a:rPr lang="ar-SA" dirty="0" smtClean="0"/>
              <a:t>بالإضافة إلى أهمية الأنواع الأخرى من منقوع الأعشاب كالشمر </a:t>
            </a:r>
            <a:r>
              <a:rPr lang="ar-SA" dirty="0" err="1" smtClean="0"/>
              <a:t>والزعتر</a:t>
            </a:r>
            <a:r>
              <a:rPr lang="ar-SA" dirty="0" smtClean="0"/>
              <a:t> والزنجبيل والبابونج والنعناع والكركديه </a:t>
            </a:r>
            <a:r>
              <a:rPr lang="ar-SA" dirty="0" err="1" smtClean="0"/>
              <a:t>والقرفة.</a:t>
            </a:r>
            <a:r>
              <a:rPr lang="ar-SA" dirty="0" smtClean="0"/>
              <a:t> هذا إلى جانب أهمية تناول العصائر الطازجة التي يتم تحضيرها في المنزل والمحلاة بعسل النحل الصافي </a:t>
            </a:r>
            <a:r>
              <a:rPr lang="en-US" dirty="0" smtClean="0"/>
              <a:t>.</a:t>
            </a:r>
          </a:p>
          <a:p>
            <a:endParaRPr lang="ar-IQ" dirty="0" smtClean="0"/>
          </a:p>
          <a:p>
            <a:endParaRPr lang="ar-IQ" dirty="0" smtClean="0"/>
          </a:p>
          <a:p>
            <a:endParaRPr lang="ar-IQ" dirty="0" smtClean="0"/>
          </a:p>
          <a:p>
            <a:endParaRPr lang="ar-IQ" dirty="0" smtClean="0"/>
          </a:p>
          <a:p>
            <a:endParaRPr lang="ar-IQ" dirty="0" smtClean="0"/>
          </a:p>
          <a:p>
            <a:endParaRPr lang="ar-IQ" dirty="0"/>
          </a:p>
        </p:txBody>
      </p:sp>
      <p:pic>
        <p:nvPicPr>
          <p:cNvPr id="3075" name="Picture 3" descr="D:\New folder (2)\images (12).jpg"/>
          <p:cNvPicPr>
            <a:picLocks noChangeAspect="1" noChangeArrowheads="1"/>
          </p:cNvPicPr>
          <p:nvPr/>
        </p:nvPicPr>
        <p:blipFill>
          <a:blip r:embed="rId3" cstate="print"/>
          <a:srcRect/>
          <a:stretch>
            <a:fillRect/>
          </a:stretch>
        </p:blipFill>
        <p:spPr bwMode="auto">
          <a:xfrm>
            <a:off x="971600" y="3573016"/>
            <a:ext cx="7056784" cy="3024336"/>
          </a:xfrm>
          <a:prstGeom prst="rect">
            <a:avLst/>
          </a:prstGeom>
          <a:noFill/>
        </p:spPr>
      </p:pic>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 calcmode="lin" valueType="num">
                                      <p:cBhvr additive="base">
                                        <p:cTn id="12" dur="3000" fill="hold"/>
                                        <p:tgtEl>
                                          <p:spTgt spid="3075"/>
                                        </p:tgtEl>
                                        <p:attrNameLst>
                                          <p:attrName>ppt_x</p:attrName>
                                        </p:attrNameLst>
                                      </p:cBhvr>
                                      <p:tavLst>
                                        <p:tav tm="0">
                                          <p:val>
                                            <p:strVal val="#ppt_x"/>
                                          </p:val>
                                        </p:tav>
                                        <p:tav tm="100000">
                                          <p:val>
                                            <p:strVal val="#ppt_x"/>
                                          </p:val>
                                        </p:tav>
                                      </p:tavLst>
                                    </p:anim>
                                    <p:anim calcmode="lin" valueType="num">
                                      <p:cBhvr additive="base">
                                        <p:cTn id="13" dur="30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32656"/>
            <a:ext cx="45719" cy="72008"/>
          </a:xfrm>
          <a:ln>
            <a:solidFill>
              <a:schemeClr val="bg2">
                <a:lumMod val="60000"/>
                <a:lumOff val="40000"/>
              </a:schemeClr>
            </a:solidFill>
          </a:ln>
        </p:spPr>
        <p:txBody>
          <a:bodyPr>
            <a:normAutofit fontScale="90000"/>
          </a:bodyPr>
          <a:lstStyle/>
          <a:p>
            <a:pPr algn="ctr"/>
            <a:endParaRPr lang="ar-IQ" sz="6600" dirty="0">
              <a:solidFill>
                <a:srgbClr val="FFCC00"/>
              </a:solidFill>
            </a:endParaRPr>
          </a:p>
        </p:txBody>
      </p:sp>
      <p:sp>
        <p:nvSpPr>
          <p:cNvPr id="3" name="عنوان فرعي 2"/>
          <p:cNvSpPr>
            <a:spLocks noGrp="1"/>
          </p:cNvSpPr>
          <p:nvPr>
            <p:ph type="subTitle" idx="1"/>
          </p:nvPr>
        </p:nvSpPr>
        <p:spPr>
          <a:xfrm>
            <a:off x="179512" y="260648"/>
            <a:ext cx="8712968" cy="6264696"/>
          </a:xfrm>
        </p:spPr>
        <p:txBody>
          <a:bodyPr/>
          <a:lstStyle/>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a:p>
        </p:txBody>
      </p:sp>
      <p:pic>
        <p:nvPicPr>
          <p:cNvPr id="1026" name="Picture 2" descr="D:\New folder (2)\images (13).jpg"/>
          <p:cNvPicPr>
            <a:picLocks noChangeAspect="1" noChangeArrowheads="1"/>
          </p:cNvPicPr>
          <p:nvPr/>
        </p:nvPicPr>
        <p:blipFill>
          <a:blip r:embed="rId3" cstate="print"/>
          <a:srcRect/>
          <a:stretch>
            <a:fillRect/>
          </a:stretch>
        </p:blipFill>
        <p:spPr bwMode="auto">
          <a:xfrm>
            <a:off x="827584" y="548680"/>
            <a:ext cx="7632848" cy="5832648"/>
          </a:xfrm>
          <a:prstGeom prst="rect">
            <a:avLst/>
          </a:prstGeom>
          <a:noFill/>
        </p:spPr>
      </p:pic>
    </p:spTree>
  </p:cSld>
  <p:clrMapOvr>
    <a:masterClrMapping/>
  </p:clrMapOvr>
  <p:transition spd="slow">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43200000">
                                      <p:cBhvr>
                                        <p:cTn id="6" dur="5000" fill="hold"/>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32656"/>
            <a:ext cx="8139680" cy="1008112"/>
          </a:xfrm>
          <a:ln>
            <a:solidFill>
              <a:schemeClr val="bg2">
                <a:lumMod val="60000"/>
                <a:lumOff val="40000"/>
              </a:schemeClr>
            </a:solidFill>
          </a:ln>
        </p:spPr>
        <p:txBody>
          <a:bodyPr>
            <a:normAutofit/>
          </a:bodyPr>
          <a:lstStyle/>
          <a:p>
            <a:pPr algn="ctr"/>
            <a:r>
              <a:rPr lang="ar-IQ" sz="6600" dirty="0" smtClean="0">
                <a:solidFill>
                  <a:srgbClr val="FFCC00"/>
                </a:solidFill>
              </a:rPr>
              <a:t>مقدمة </a:t>
            </a:r>
            <a:endParaRPr lang="ar-IQ" sz="6600" dirty="0">
              <a:solidFill>
                <a:srgbClr val="FFCC00"/>
              </a:solidFill>
            </a:endParaRPr>
          </a:p>
        </p:txBody>
      </p:sp>
      <p:sp>
        <p:nvSpPr>
          <p:cNvPr id="3" name="عنوان فرعي 2"/>
          <p:cNvSpPr>
            <a:spLocks noGrp="1"/>
          </p:cNvSpPr>
          <p:nvPr>
            <p:ph type="subTitle" idx="1"/>
          </p:nvPr>
        </p:nvSpPr>
        <p:spPr>
          <a:xfrm>
            <a:off x="395536" y="1340768"/>
            <a:ext cx="8352928" cy="5184576"/>
          </a:xfrm>
        </p:spPr>
        <p:txBody>
          <a:bodyPr/>
          <a:lstStyle/>
          <a:p>
            <a:r>
              <a:rPr lang="ar-IQ" b="1" dirty="0" smtClean="0"/>
              <a:t>هل يرضي أحد بأن يلقي بكل أسلحته، ويرفع يديه مستسلما لأعدائه دون أدنى </a:t>
            </a:r>
            <a:r>
              <a:rPr lang="ar-IQ" b="1" dirty="0" err="1" smtClean="0"/>
              <a:t>مقاومة؟</a:t>
            </a:r>
            <a:r>
              <a:rPr lang="ar-IQ" b="1" dirty="0" smtClean="0"/>
              <a:t/>
            </a:r>
            <a:br>
              <a:rPr lang="ar-IQ" b="1" dirty="0" smtClean="0"/>
            </a:br>
            <a:r>
              <a:rPr lang="ar-IQ" b="1" dirty="0" smtClean="0"/>
              <a:t>لن يجيب أحد بنعم، رغم أن كثيرين يفعلون ذلك بغفلة، أو عن جهل وسوء فهم، يفعلون ذلك، ويفتحون صدورهم لأعدائهم الفتاكة من الجراثيم والفيروسات، والمواد الضارة بعد أن يهدروا أجهزتهم المناعية، جيش الدفاع الذي من الله </a:t>
            </a:r>
            <a:r>
              <a:rPr lang="ar-IQ" b="1" dirty="0" err="1" smtClean="0"/>
              <a:t>به</a:t>
            </a:r>
            <a:r>
              <a:rPr lang="ar-IQ" b="1" dirty="0" smtClean="0"/>
              <a:t> على كل إنسان، فلم يقدر ان يحفظوا النعمة، فانتشرت أمراض نقص المناعة، وتحوَّل الجهاز المناعي إلى فتات هش; لا يواجه جرثومة، ولا يطرد ميكروبا، وصارت أجسادنا ساحة مستباحة تغزوها أمراض لم نسمع </a:t>
            </a:r>
            <a:r>
              <a:rPr lang="ar-IQ" b="1" dirty="0" err="1" smtClean="0"/>
              <a:t>بها</a:t>
            </a:r>
            <a:r>
              <a:rPr lang="ar-IQ" b="1" dirty="0" smtClean="0"/>
              <a:t> إلا قريبا، وكلها ثمرة عدم الحفاظ على جهاز </a:t>
            </a:r>
            <a:r>
              <a:rPr lang="ar-IQ" b="1" dirty="0" err="1" smtClean="0"/>
              <a:t>المناعة.</a:t>
            </a:r>
            <a:r>
              <a:rPr lang="ar-IQ" b="1" dirty="0" smtClean="0"/>
              <a:t/>
            </a:r>
            <a:br>
              <a:rPr lang="ar-IQ" b="1" dirty="0" smtClean="0"/>
            </a:br>
            <a:r>
              <a:rPr lang="ar-IQ" b="1" dirty="0" smtClean="0"/>
              <a:t>إذن كيف يظل هذا الجهاز على قوته، مؤديا لدوره، ومحققا لوظيفته.</a:t>
            </a:r>
          </a:p>
          <a:p>
            <a:r>
              <a:rPr lang="ar-IQ" b="1" dirty="0" smtClean="0"/>
              <a:t>الاجابة تكون في الوصايا </a:t>
            </a:r>
            <a:r>
              <a:rPr lang="ar-IQ" b="1" dirty="0" err="1" smtClean="0"/>
              <a:t>التالية :</a:t>
            </a:r>
            <a:endParaRPr lang="ar-IQ" b="1" dirty="0" smtClean="0"/>
          </a:p>
          <a:p>
            <a:endParaRPr lang="ar-IQ" b="1" dirty="0" smtClean="0"/>
          </a:p>
          <a:p>
            <a:endParaRPr lang="ar-IQ" dirty="0" smtClean="0"/>
          </a:p>
          <a:p>
            <a:endParaRPr lang="ar-IQ" dirty="0" smtClean="0"/>
          </a:p>
          <a:p>
            <a:endParaRPr lang="ar-IQ" dirty="0" smtClean="0"/>
          </a:p>
          <a:p>
            <a:endParaRPr lang="ar-IQ" dirty="0"/>
          </a:p>
        </p:txBody>
      </p:sp>
    </p:spTree>
  </p:cSld>
  <p:clrMapOvr>
    <a:masterClrMapping/>
  </p:clrMapOvr>
  <p:transition spd="med">
    <p:wedg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260648"/>
            <a:ext cx="8424936" cy="6336704"/>
          </a:xfrm>
        </p:spPr>
        <p:txBody>
          <a:bodyPr/>
          <a:lstStyle/>
          <a:p>
            <a:pPr lvl="0"/>
            <a:r>
              <a:rPr lang="en-US" sz="3200" dirty="0" smtClean="0">
                <a:solidFill>
                  <a:srgbClr val="FFFF00"/>
                </a:solidFill>
              </a:rPr>
              <a:t> </a:t>
            </a:r>
            <a:endParaRPr lang="ar-IQ" dirty="0" smtClean="0"/>
          </a:p>
          <a:p>
            <a:endParaRPr lang="ar-IQ" dirty="0" smtClean="0"/>
          </a:p>
          <a:p>
            <a:endParaRPr lang="ar-IQ" dirty="0" smtClean="0"/>
          </a:p>
          <a:p>
            <a:endParaRPr lang="ar-IQ" dirty="0" smtClean="0"/>
          </a:p>
          <a:p>
            <a:endParaRPr lang="ar-IQ" dirty="0"/>
          </a:p>
        </p:txBody>
      </p:sp>
      <p:sp>
        <p:nvSpPr>
          <p:cNvPr id="5" name="مستطيل 4"/>
          <p:cNvSpPr/>
          <p:nvPr/>
        </p:nvSpPr>
        <p:spPr>
          <a:xfrm>
            <a:off x="251520" y="404664"/>
            <a:ext cx="8496944" cy="6370975"/>
          </a:xfrm>
          <a:prstGeom prst="rect">
            <a:avLst/>
          </a:prstGeom>
        </p:spPr>
        <p:txBody>
          <a:bodyPr wrap="square">
            <a:spAutoFit/>
          </a:bodyPr>
          <a:lstStyle/>
          <a:p>
            <a:r>
              <a:rPr lang="ar-IQ" sz="2400" b="1" dirty="0" smtClean="0">
                <a:latin typeface="Arial" pitchFamily="34" charset="0"/>
                <a:cs typeface="Arial" pitchFamily="34" charset="0"/>
              </a:rPr>
              <a:t>الصلاة </a:t>
            </a:r>
            <a:r>
              <a:rPr lang="ar-IQ" sz="2400" b="1" dirty="0" err="1" smtClean="0">
                <a:latin typeface="Arial" pitchFamily="34" charset="0"/>
                <a:cs typeface="Arial" pitchFamily="34" charset="0"/>
              </a:rPr>
              <a:t>والصيام:</a:t>
            </a:r>
            <a:r>
              <a:rPr lang="ar-IQ" sz="2400" b="1" dirty="0" smtClean="0">
                <a:latin typeface="Arial" pitchFamily="34" charset="0"/>
                <a:cs typeface="Arial" pitchFamily="34" charset="0"/>
              </a:rPr>
              <a:t/>
            </a:r>
            <a:br>
              <a:rPr lang="ar-IQ" sz="2400" b="1" dirty="0" smtClean="0">
                <a:latin typeface="Arial" pitchFamily="34" charset="0"/>
                <a:cs typeface="Arial" pitchFamily="34" charset="0"/>
              </a:rPr>
            </a:br>
            <a:r>
              <a:rPr lang="ar-IQ" sz="2400" b="1" dirty="0" smtClean="0">
                <a:latin typeface="Arial" pitchFamily="34" charset="0"/>
                <a:cs typeface="Arial" pitchFamily="34" charset="0"/>
              </a:rPr>
              <a:t>في دراسة علمية أجراها عدد من العلماء عام </a:t>
            </a:r>
            <a:r>
              <a:rPr lang="ar-IQ" sz="2400" b="1" dirty="0" err="1" smtClean="0">
                <a:latin typeface="Arial" pitchFamily="34" charset="0"/>
                <a:cs typeface="Arial" pitchFamily="34" charset="0"/>
              </a:rPr>
              <a:t>1988م</a:t>
            </a:r>
            <a:r>
              <a:rPr lang="ar-IQ" sz="2400" b="1" dirty="0" smtClean="0">
                <a:latin typeface="Arial" pitchFamily="34" charset="0"/>
                <a:cs typeface="Arial" pitchFamily="34" charset="0"/>
              </a:rPr>
              <a:t> في ولاية سان فرانسيسكو بالولايات المتحدة على ما يقرب من مائة ألف شخص، ثبت أن الانتظام في العبادة والتقرب إلى الله يقلل من نسبة الوفيات من أمراض القلب، </a:t>
            </a:r>
            <a:r>
              <a:rPr lang="ar-IQ" sz="2400" b="1" dirty="0" err="1" smtClean="0">
                <a:latin typeface="Arial" pitchFamily="34" charset="0"/>
                <a:cs typeface="Arial" pitchFamily="34" charset="0"/>
              </a:rPr>
              <a:t>بمقدار (50%</a:t>
            </a:r>
            <a:r>
              <a:rPr lang="ar-IQ" sz="2400" b="1" dirty="0" smtClean="0">
                <a:latin typeface="Arial" pitchFamily="34" charset="0"/>
                <a:cs typeface="Arial" pitchFamily="34" charset="0"/>
              </a:rPr>
              <a:t>) كما يقلل من نسبة الانتحار </a:t>
            </a:r>
            <a:r>
              <a:rPr lang="ar-IQ" sz="2400" b="1" dirty="0" err="1" smtClean="0">
                <a:latin typeface="Arial" pitchFamily="34" charset="0"/>
                <a:cs typeface="Arial" pitchFamily="34" charset="0"/>
              </a:rPr>
              <a:t>بمقدار (53%).</a:t>
            </a:r>
            <a:r>
              <a:rPr lang="ar-IQ" sz="2400" b="1" dirty="0" smtClean="0">
                <a:latin typeface="Arial" pitchFamily="34" charset="0"/>
                <a:cs typeface="Arial" pitchFamily="34" charset="0"/>
              </a:rPr>
              <a:t/>
            </a:r>
            <a:br>
              <a:rPr lang="ar-IQ" sz="2400" b="1" dirty="0" smtClean="0">
                <a:latin typeface="Arial" pitchFamily="34" charset="0"/>
                <a:cs typeface="Arial" pitchFamily="34" charset="0"/>
              </a:rPr>
            </a:br>
            <a:r>
              <a:rPr lang="ar-IQ" sz="2400" b="1" dirty="0" smtClean="0">
                <a:latin typeface="Arial" pitchFamily="34" charset="0"/>
                <a:cs typeface="Arial" pitchFamily="34" charset="0"/>
              </a:rPr>
              <a:t>وأثبتت الدراسة أيضا أن الانتظام في الصلاة يساعد في تخفيف الاضطرابات العاطفية والعقلية، وأن لها تأثيرًا إيجابيا على العقل </a:t>
            </a:r>
            <a:r>
              <a:rPr lang="ar-IQ" sz="2400" b="1" dirty="0" err="1" smtClean="0">
                <a:latin typeface="Arial" pitchFamily="34" charset="0"/>
                <a:cs typeface="Arial" pitchFamily="34" charset="0"/>
              </a:rPr>
              <a:t>والجسم.</a:t>
            </a:r>
            <a:r>
              <a:rPr lang="ar-IQ" sz="2400" b="1" dirty="0" smtClean="0">
                <a:latin typeface="Arial" pitchFamily="34" charset="0"/>
                <a:cs typeface="Arial" pitchFamily="34" charset="0"/>
              </a:rPr>
              <a:t/>
            </a:r>
            <a:br>
              <a:rPr lang="ar-IQ" sz="2400" b="1" dirty="0" smtClean="0">
                <a:latin typeface="Arial" pitchFamily="34" charset="0"/>
                <a:cs typeface="Arial" pitchFamily="34" charset="0"/>
              </a:rPr>
            </a:br>
            <a:r>
              <a:rPr lang="ar-IQ" sz="2400" b="1" dirty="0" smtClean="0">
                <a:latin typeface="Arial" pitchFamily="34" charset="0"/>
                <a:cs typeface="Arial" pitchFamily="34" charset="0"/>
              </a:rPr>
              <a:t>والصلاة وذكر الله، وقراءة القرآن تشحن الإنسان بشحنات معنوية تسهم في تنشيط المناعة؛ لأن الإنسان عندما يمتثل لأمر الله وهو مؤمن يجزيه الله أحسن </a:t>
            </a:r>
            <a:r>
              <a:rPr lang="ar-IQ" sz="2400" b="1" dirty="0" err="1" smtClean="0">
                <a:latin typeface="Arial" pitchFamily="34" charset="0"/>
                <a:cs typeface="Arial" pitchFamily="34" charset="0"/>
              </a:rPr>
              <a:t>الجزاء </a:t>
            </a:r>
            <a:r>
              <a:rPr lang="ar-IQ" sz="2400" b="1" dirty="0" smtClean="0">
                <a:latin typeface="Arial" pitchFamily="34" charset="0"/>
                <a:cs typeface="Arial" pitchFamily="34" charset="0"/>
              </a:rPr>
              <a:t>"ومن يعمل من الصالحات وهو مؤمن فلا يخاف ظلما ولا </a:t>
            </a:r>
            <a:r>
              <a:rPr lang="ar-IQ" sz="2400" b="1" dirty="0" err="1" smtClean="0">
                <a:latin typeface="Arial" pitchFamily="34" charset="0"/>
                <a:cs typeface="Arial" pitchFamily="34" charset="0"/>
              </a:rPr>
              <a:t>هضما" </a:t>
            </a:r>
            <a:r>
              <a:rPr lang="ar-IQ" sz="2400" b="1" dirty="0" smtClean="0">
                <a:latin typeface="Arial" pitchFamily="34" charset="0"/>
                <a:cs typeface="Arial" pitchFamily="34" charset="0"/>
              </a:rPr>
              <a:t>[طه:112</a:t>
            </a:r>
            <a:r>
              <a:rPr lang="ar-IQ" sz="2400" b="1" dirty="0" err="1" smtClean="0">
                <a:latin typeface="Arial" pitchFamily="34" charset="0"/>
                <a:cs typeface="Arial" pitchFamily="34" charset="0"/>
              </a:rPr>
              <a:t>].</a:t>
            </a:r>
            <a:r>
              <a:rPr lang="ar-IQ" sz="2400" b="1" dirty="0" smtClean="0">
                <a:latin typeface="Arial" pitchFamily="34" charset="0"/>
                <a:cs typeface="Arial" pitchFamily="34" charset="0"/>
              </a:rPr>
              <a:t/>
            </a:r>
            <a:br>
              <a:rPr lang="ar-IQ" sz="2400" b="1" dirty="0" smtClean="0">
                <a:latin typeface="Arial" pitchFamily="34" charset="0"/>
                <a:cs typeface="Arial" pitchFamily="34" charset="0"/>
              </a:rPr>
            </a:br>
            <a:r>
              <a:rPr lang="ar-IQ" sz="2400" b="1" dirty="0" smtClean="0">
                <a:latin typeface="Arial" pitchFamily="34" charset="0"/>
                <a:cs typeface="Arial" pitchFamily="34" charset="0"/>
              </a:rPr>
              <a:t>ولقد بينت الدراسات أن الطمأنينة التي تبثها الصلاة في نفس المصلي تؤدي إلى إفراز </a:t>
            </a:r>
            <a:r>
              <a:rPr lang="ar-IQ" sz="2400" b="1" dirty="0" err="1" smtClean="0">
                <a:latin typeface="Arial" pitchFamily="34" charset="0"/>
                <a:cs typeface="Arial" pitchFamily="34" charset="0"/>
              </a:rPr>
              <a:t>هرمونات</a:t>
            </a:r>
            <a:r>
              <a:rPr lang="ar-IQ" sz="2400" b="1" dirty="0" smtClean="0">
                <a:latin typeface="Arial" pitchFamily="34" charset="0"/>
                <a:cs typeface="Arial" pitchFamily="34" charset="0"/>
              </a:rPr>
              <a:t> خاصة تعمل على تنشيط </a:t>
            </a:r>
            <a:r>
              <a:rPr lang="ar-IQ" sz="2400" b="1" dirty="0" err="1" smtClean="0">
                <a:latin typeface="Arial" pitchFamily="34" charset="0"/>
                <a:cs typeface="Arial" pitchFamily="34" charset="0"/>
              </a:rPr>
              <a:t>المناعة.</a:t>
            </a:r>
            <a:r>
              <a:rPr lang="ar-IQ" sz="2400" b="1" dirty="0" smtClean="0">
                <a:latin typeface="Arial" pitchFamily="34" charset="0"/>
                <a:cs typeface="Arial" pitchFamily="34" charset="0"/>
              </a:rPr>
              <a:t/>
            </a:r>
            <a:br>
              <a:rPr lang="ar-IQ" sz="2400" b="1" dirty="0" smtClean="0">
                <a:latin typeface="Arial" pitchFamily="34" charset="0"/>
                <a:cs typeface="Arial" pitchFamily="34" charset="0"/>
              </a:rPr>
            </a:br>
            <a:r>
              <a:rPr lang="ar-IQ" sz="2400" b="1" dirty="0" smtClean="0">
                <a:latin typeface="Arial" pitchFamily="34" charset="0"/>
                <a:cs typeface="Arial" pitchFamily="34" charset="0"/>
              </a:rPr>
              <a:t>وأكدت البحوث العلمية أن الصلاة درعٌ واقٍ من المسكرات والمخدرات; حيث يندر تناولها وإدمانها بين المصلين، والصلاة أيضا علاج للإدمان، ولذلك بدأ كثير من المستشفيات في الخارج العمل على إنشاء دور للعبادة في كل مستشفي يعالج </a:t>
            </a:r>
            <a:r>
              <a:rPr lang="ar-IQ" sz="2400" b="1" dirty="0" err="1" smtClean="0">
                <a:latin typeface="Arial" pitchFamily="34" charset="0"/>
                <a:cs typeface="Arial" pitchFamily="34" charset="0"/>
              </a:rPr>
              <a:t>الإدمان.</a:t>
            </a:r>
            <a:r>
              <a:rPr lang="ar-IQ" sz="2400" b="1" dirty="0" smtClean="0">
                <a:latin typeface="Arial" pitchFamily="34" charset="0"/>
                <a:cs typeface="Arial" pitchFamily="34" charset="0"/>
              </a:rPr>
              <a:t/>
            </a:r>
            <a:br>
              <a:rPr lang="ar-IQ" sz="2400" b="1" dirty="0" smtClean="0">
                <a:latin typeface="Arial" pitchFamily="34" charset="0"/>
                <a:cs typeface="Arial" pitchFamily="34" charset="0"/>
              </a:rPr>
            </a:br>
            <a:r>
              <a:rPr lang="ar-IQ" sz="2400" b="1" dirty="0" smtClean="0">
                <a:latin typeface="Arial" pitchFamily="34" charset="0"/>
                <a:cs typeface="Arial" pitchFamily="34" charset="0"/>
              </a:rPr>
              <a:t>ولقد دلت الدراسات العديدة التي أجريت على الصائمين على أن الصيام يفيد في وقاية الصائم من الأمراض وفي تنشيط المناعة.</a:t>
            </a:r>
            <a:endParaRPr lang="ar-IQ" sz="2400" b="1" dirty="0">
              <a:latin typeface="Arial" pitchFamily="34" charset="0"/>
              <a:cs typeface="Arial" pitchFamily="34" charset="0"/>
            </a:endParaRPr>
          </a:p>
        </p:txBody>
      </p:sp>
    </p:spTree>
  </p:cSld>
  <p:clrMapOvr>
    <a:masterClrMapping/>
  </p:clrMapOvr>
  <p:transition spd="med">
    <p:wedg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260648"/>
            <a:ext cx="8352928" cy="6336704"/>
          </a:xfrm>
        </p:spPr>
        <p:txBody>
          <a:bodyPr/>
          <a:lstStyle/>
          <a:p>
            <a:r>
              <a:rPr lang="en-US" sz="3200" dirty="0" smtClean="0">
                <a:solidFill>
                  <a:srgbClr val="FFFF00"/>
                </a:solidFill>
              </a:rPr>
              <a:t> </a:t>
            </a:r>
            <a:r>
              <a:rPr lang="ar-IQ" b="1" dirty="0" smtClean="0"/>
              <a:t>المودة والتراحم وحب </a:t>
            </a:r>
            <a:r>
              <a:rPr lang="ar-IQ" b="1" dirty="0" err="1" smtClean="0"/>
              <a:t>الناس:</a:t>
            </a:r>
            <a:r>
              <a:rPr lang="ar-IQ" b="1" dirty="0" smtClean="0"/>
              <a:t/>
            </a:r>
            <a:br>
              <a:rPr lang="ar-IQ" b="1" dirty="0" smtClean="0"/>
            </a:br>
            <a:r>
              <a:rPr lang="ar-IQ" b="1" dirty="0" smtClean="0"/>
              <a:t>لا يقتصر أثر العلاقات الحميمة بين أفراد الأسرة والأصدقاء على الوقاية من الأمراض النفسية والعضوية فحسب، بل يمتد الأثر ليشمل الوقاية من الأمراض الفيروسية والجرثومية، فقد أظهرت دراسة أجريت في جامعة بنسلفانيا في الولايات المتحدة </a:t>
            </a:r>
            <a:r>
              <a:rPr lang="ar-IQ" b="1" dirty="0" err="1" smtClean="0"/>
              <a:t>شملت </a:t>
            </a:r>
            <a:r>
              <a:rPr lang="ar-IQ" b="1" dirty="0" smtClean="0"/>
              <a:t>(276) متطوعا تراوحت أعمارهم </a:t>
            </a:r>
            <a:r>
              <a:rPr lang="ar-IQ" b="1" dirty="0" err="1" smtClean="0"/>
              <a:t>بين (18 </a:t>
            </a:r>
            <a:r>
              <a:rPr lang="ar-IQ" b="1" dirty="0" smtClean="0"/>
              <a:t>- 55) سنة، وأعطي كل فرد منهم قطرات أنفية تحتوي على الفيروسات المسببة للزكام، أظهرت الدراسة أن أعراض المرض كانت أقل عند الأشخاص الذين يتمتعون بحب الأقارب والأصدقاء وعطفهم ومودتهم.</a:t>
            </a:r>
          </a:p>
          <a:p>
            <a:endParaRPr lang="ar-IQ" b="1" dirty="0" smtClean="0"/>
          </a:p>
          <a:p>
            <a:pPr lvl="0"/>
            <a:endParaRPr lang="ar-IQ" dirty="0" smtClean="0"/>
          </a:p>
          <a:p>
            <a:endParaRPr lang="ar-IQ" dirty="0" smtClean="0"/>
          </a:p>
          <a:p>
            <a:endParaRPr lang="ar-IQ" dirty="0" smtClean="0"/>
          </a:p>
          <a:p>
            <a:endParaRPr lang="ar-IQ" dirty="0" smtClean="0"/>
          </a:p>
          <a:p>
            <a:endParaRPr lang="ar-IQ" dirty="0"/>
          </a:p>
        </p:txBody>
      </p:sp>
    </p:spTree>
  </p:cSld>
  <p:clrMapOvr>
    <a:masterClrMapping/>
  </p:clrMapOvr>
  <p:transition spd="med">
    <p:wedg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260648"/>
            <a:ext cx="8352928" cy="6336704"/>
          </a:xfrm>
        </p:spPr>
        <p:txBody>
          <a:bodyPr>
            <a:normAutofit lnSpcReduction="10000"/>
          </a:bodyPr>
          <a:lstStyle/>
          <a:p>
            <a:r>
              <a:rPr lang="ar-IQ" sz="3200" dirty="0" smtClean="0"/>
              <a:t>الحرص </a:t>
            </a:r>
            <a:r>
              <a:rPr lang="ar-IQ" sz="3200" dirty="0" err="1" smtClean="0"/>
              <a:t>دائماعلي</a:t>
            </a:r>
            <a:r>
              <a:rPr lang="ar-IQ" sz="3200" dirty="0" smtClean="0"/>
              <a:t> التمتع بحياة اجتماعية ناجحة </a:t>
            </a:r>
            <a:br>
              <a:rPr lang="ar-IQ" sz="3200" dirty="0" smtClean="0"/>
            </a:br>
            <a:r>
              <a:rPr lang="ar-IQ" sz="3200" dirty="0" smtClean="0"/>
              <a:t>أجري العديد من الأبحاث والدراسات في جامعة بريطانية أثبتت نتائجها أن الأشخاص الاجتماعيين الذين يتمتعون بصداقات متعددة تكون قوة مناعتهم الجسمية أكبر من غيرهم بمعدل 20% وبالتالي يقل معدل إصابتهم </a:t>
            </a:r>
            <a:r>
              <a:rPr lang="ar-IQ" sz="3200" dirty="0" err="1" smtClean="0"/>
              <a:t>بالأمراض.</a:t>
            </a:r>
            <a:r>
              <a:rPr lang="ar-IQ" sz="3200" dirty="0" smtClean="0"/>
              <a:t> وأشارت الدراسات إلي أن الإنسان كائن </a:t>
            </a:r>
            <a:r>
              <a:rPr lang="ar-IQ" sz="3200" dirty="0" err="1" smtClean="0"/>
              <a:t>اجتماعي </a:t>
            </a:r>
            <a:r>
              <a:rPr lang="ar-IQ" sz="3200" dirty="0" smtClean="0"/>
              <a:t>‏خلق ليحيا في مجموعات‏‏ لذلك فإن من لديهم صداقات يعيشون حياة صحية ويتمتعون بجهاز مناعة </a:t>
            </a:r>
            <a:r>
              <a:rPr lang="ar-IQ" sz="3200" dirty="0" err="1" smtClean="0"/>
              <a:t>قوي.</a:t>
            </a:r>
            <a:r>
              <a:rPr lang="ar-IQ" sz="3200" dirty="0" smtClean="0"/>
              <a:t> كما أن الصداقات المتعددة والعلاقات الاجتماعية السوية يقللان من مخاطر الإصابة بأمراض القلب والمناعة لأنها تقلل من مستوي </a:t>
            </a:r>
            <a:r>
              <a:rPr lang="ar-IQ" sz="3200" dirty="0" err="1" smtClean="0"/>
              <a:t>هرمون </a:t>
            </a:r>
            <a:r>
              <a:rPr lang="ar-IQ" sz="3200" dirty="0" smtClean="0"/>
              <a:t>"</a:t>
            </a:r>
            <a:r>
              <a:rPr lang="ar-IQ" sz="3200" dirty="0" err="1" smtClean="0"/>
              <a:t>الكورتيزول</a:t>
            </a:r>
            <a:r>
              <a:rPr lang="ar-IQ" sz="3200" dirty="0" smtClean="0"/>
              <a:t>" في الدم الذي يزداد إفرازه بسبب الضغوط العصبية‏ بالإضافة إلي تقليل فرص الإصابة بنزلات البرد </a:t>
            </a:r>
            <a:r>
              <a:rPr lang="ar-IQ" sz="3200" dirty="0" err="1" smtClean="0"/>
              <a:t>والإنفلونزا</a:t>
            </a:r>
            <a:r>
              <a:rPr lang="ar-IQ" sz="3200" dirty="0" smtClean="0"/>
              <a:t> ويرجع سبب ذلك إلي أن المشاعر الإيجابية تقوي جهاز المناعة‏ الذي يحصن أجسامنا ضد </a:t>
            </a:r>
            <a:r>
              <a:rPr lang="ar-IQ" sz="3200" dirty="0" err="1" smtClean="0"/>
              <a:t>الأمراض.</a:t>
            </a:r>
            <a:r>
              <a:rPr lang="ar-IQ" sz="3200" dirty="0" smtClean="0"/>
              <a:t> </a:t>
            </a:r>
            <a:endParaRPr lang="ar-IQ" b="1" dirty="0" smtClean="0"/>
          </a:p>
          <a:p>
            <a:pPr lvl="0"/>
            <a:endParaRPr lang="ar-IQ" dirty="0" smtClean="0"/>
          </a:p>
          <a:p>
            <a:endParaRPr lang="ar-IQ" dirty="0" smtClean="0"/>
          </a:p>
          <a:p>
            <a:endParaRPr lang="ar-IQ" dirty="0" smtClean="0"/>
          </a:p>
          <a:p>
            <a:endParaRPr lang="ar-IQ" dirty="0" smtClean="0"/>
          </a:p>
          <a:p>
            <a:endParaRPr lang="ar-IQ" dirty="0"/>
          </a:p>
        </p:txBody>
      </p:sp>
    </p:spTree>
  </p:cSld>
  <p:clrMapOvr>
    <a:masterClrMapping/>
  </p:clrMapOvr>
  <p:transition spd="med">
    <p:wedge/>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260648"/>
            <a:ext cx="8352928" cy="6336704"/>
          </a:xfrm>
        </p:spPr>
        <p:txBody>
          <a:bodyPr>
            <a:normAutofit lnSpcReduction="10000"/>
          </a:bodyPr>
          <a:lstStyle/>
          <a:p>
            <a:r>
              <a:rPr lang="ar-IQ" sz="2400" dirty="0" smtClean="0">
                <a:latin typeface="Arial" pitchFamily="34" charset="0"/>
                <a:cs typeface="Arial" pitchFamily="34" charset="0"/>
              </a:rPr>
              <a:t>التخلص من الضغوط النفسية</a:t>
            </a:r>
            <a:br>
              <a:rPr lang="ar-IQ" sz="2400" dirty="0" smtClean="0">
                <a:latin typeface="Arial" pitchFamily="34" charset="0"/>
                <a:cs typeface="Arial" pitchFamily="34" charset="0"/>
              </a:rPr>
            </a:br>
            <a:r>
              <a:rPr lang="ar-IQ" sz="2400" dirty="0" smtClean="0">
                <a:latin typeface="Arial" pitchFamily="34" charset="0"/>
                <a:cs typeface="Arial" pitchFamily="34" charset="0"/>
              </a:rPr>
              <a:t>أكد الأطباء أن الضغوط النفسية والقلق والتوتر والاكتئاب تعد جميعها عوامل تؤدي إلي خفض مستوي النشاط المناعي للجسم بالتالي يصبح الجسم فريسة سهلة للإصابة بالأمراض المُعدية والتأثر بالملوثات البيئية لذلك فهناك تأثيرات مباشرة للاضطرابات النفسية علي مناعة </a:t>
            </a:r>
            <a:r>
              <a:rPr lang="ar-IQ" sz="2400" dirty="0" err="1" smtClean="0">
                <a:latin typeface="Arial" pitchFamily="34" charset="0"/>
                <a:cs typeface="Arial" pitchFamily="34" charset="0"/>
              </a:rPr>
              <a:t>الجسم.</a:t>
            </a:r>
            <a:r>
              <a:rPr lang="ar-IQ" sz="2400" dirty="0" smtClean="0">
                <a:latin typeface="Arial" pitchFamily="34" charset="0"/>
                <a:cs typeface="Arial" pitchFamily="34" charset="0"/>
              </a:rPr>
              <a:t> كما أثبتت الأبحاث الطبية أن جهاز المناعة يضعف أثناء حالات الغضب الشديدة ويصبح الجسم عرضة للإصابة بالعديد من </a:t>
            </a:r>
            <a:r>
              <a:rPr lang="ar-IQ" sz="2400" dirty="0" err="1" smtClean="0">
                <a:latin typeface="Arial" pitchFamily="34" charset="0"/>
                <a:cs typeface="Arial" pitchFamily="34" charset="0"/>
              </a:rPr>
              <a:t>الأمراض.</a:t>
            </a:r>
            <a:r>
              <a:rPr lang="ar-IQ" sz="2400" dirty="0" smtClean="0">
                <a:latin typeface="Arial" pitchFamily="34" charset="0"/>
                <a:cs typeface="Arial" pitchFamily="34" charset="0"/>
              </a:rPr>
              <a:t> كما أن العصبية ترفع مستويات </a:t>
            </a:r>
            <a:r>
              <a:rPr lang="ar-IQ" sz="2400" dirty="0" err="1" smtClean="0">
                <a:latin typeface="Arial" pitchFamily="34" charset="0"/>
                <a:cs typeface="Arial" pitchFamily="34" charset="0"/>
              </a:rPr>
              <a:t>الكورتيزول</a:t>
            </a:r>
            <a:r>
              <a:rPr lang="ar-IQ" sz="2400" dirty="0" smtClean="0">
                <a:latin typeface="Arial" pitchFamily="34" charset="0"/>
                <a:cs typeface="Arial" pitchFamily="34" charset="0"/>
              </a:rPr>
              <a:t> في الجسم مما يقلل من إنتاج مادة </a:t>
            </a:r>
            <a:r>
              <a:rPr lang="ar-IQ" sz="2400" dirty="0" err="1" smtClean="0">
                <a:latin typeface="Arial" pitchFamily="34" charset="0"/>
                <a:cs typeface="Arial" pitchFamily="34" charset="0"/>
              </a:rPr>
              <a:t>البروستاجلاندين</a:t>
            </a:r>
            <a:r>
              <a:rPr lang="ar-IQ" sz="2400" dirty="0" smtClean="0">
                <a:latin typeface="Arial" pitchFamily="34" charset="0"/>
                <a:cs typeface="Arial" pitchFamily="34" charset="0"/>
              </a:rPr>
              <a:t> التي تدعم وظيفة المناعة وتمدد الأوعية </a:t>
            </a:r>
            <a:r>
              <a:rPr lang="ar-IQ" sz="2400" dirty="0" err="1" smtClean="0">
                <a:latin typeface="Arial" pitchFamily="34" charset="0"/>
                <a:cs typeface="Arial" pitchFamily="34" charset="0"/>
              </a:rPr>
              <a:t>الدموية.</a:t>
            </a:r>
            <a:r>
              <a:rPr lang="ar-IQ" sz="2400" dirty="0" smtClean="0">
                <a:latin typeface="Arial" pitchFamily="34" charset="0"/>
                <a:cs typeface="Arial" pitchFamily="34" charset="0"/>
              </a:rPr>
              <a:t/>
            </a:r>
            <a:br>
              <a:rPr lang="ar-IQ" sz="2400" dirty="0" smtClean="0">
                <a:latin typeface="Arial" pitchFamily="34" charset="0"/>
                <a:cs typeface="Arial" pitchFamily="34" charset="0"/>
              </a:rPr>
            </a:br>
            <a:r>
              <a:rPr lang="ar-IQ" sz="2400" dirty="0" smtClean="0">
                <a:latin typeface="Arial" pitchFamily="34" charset="0"/>
                <a:cs typeface="Arial" pitchFamily="34" charset="0"/>
              </a:rPr>
              <a:t>وأشار الأطباء إلي أن الراحة وتجنب الإجهاد النفسي </a:t>
            </a:r>
          </a:p>
          <a:p>
            <a:r>
              <a:rPr lang="ar-IQ" sz="2400" dirty="0" smtClean="0">
                <a:latin typeface="Arial" pitchFamily="34" charset="0"/>
                <a:cs typeface="Arial" pitchFamily="34" charset="0"/>
              </a:rPr>
              <a:t>والبدني والتوتر أولي خطوات علاج الإصابة بالأمراض</a:t>
            </a:r>
          </a:p>
          <a:p>
            <a:r>
              <a:rPr lang="ar-IQ" sz="2400" dirty="0" smtClean="0">
                <a:latin typeface="Arial" pitchFamily="34" charset="0"/>
                <a:cs typeface="Arial" pitchFamily="34" charset="0"/>
              </a:rPr>
              <a:t> </a:t>
            </a:r>
            <a:r>
              <a:rPr lang="ar-IQ" sz="2400" dirty="0" err="1" smtClean="0">
                <a:latin typeface="Arial" pitchFamily="34" charset="0"/>
                <a:cs typeface="Arial" pitchFamily="34" charset="0"/>
              </a:rPr>
              <a:t>الميكروبية.</a:t>
            </a:r>
            <a:r>
              <a:rPr lang="ar-IQ" sz="2400" dirty="0" smtClean="0">
                <a:latin typeface="Arial" pitchFamily="34" charset="0"/>
                <a:cs typeface="Arial" pitchFamily="34" charset="0"/>
              </a:rPr>
              <a:t> وفسروا ذلك بأن الحالة النفسية تؤثر بشكل </a:t>
            </a:r>
          </a:p>
          <a:p>
            <a:r>
              <a:rPr lang="ar-IQ" sz="2400" dirty="0" smtClean="0">
                <a:latin typeface="Arial" pitchFamily="34" charset="0"/>
                <a:cs typeface="Arial" pitchFamily="34" charset="0"/>
              </a:rPr>
              <a:t>كبير علي غذاء الفرد ونومه والنشاط البدني الذي يقوم </a:t>
            </a:r>
            <a:r>
              <a:rPr lang="ar-IQ" sz="2400" dirty="0" err="1" smtClean="0">
                <a:latin typeface="Arial" pitchFamily="34" charset="0"/>
                <a:cs typeface="Arial" pitchFamily="34" charset="0"/>
              </a:rPr>
              <a:t>به</a:t>
            </a:r>
            <a:endParaRPr lang="ar-IQ" sz="2400" dirty="0" smtClean="0">
              <a:latin typeface="Arial" pitchFamily="34" charset="0"/>
              <a:cs typeface="Arial" pitchFamily="34" charset="0"/>
            </a:endParaRPr>
          </a:p>
          <a:p>
            <a:r>
              <a:rPr lang="ar-IQ" sz="2400" dirty="0" smtClean="0">
                <a:latin typeface="Arial" pitchFamily="34" charset="0"/>
                <a:cs typeface="Arial" pitchFamily="34" charset="0"/>
              </a:rPr>
              <a:t> وعمل أجهزة وأعضاء جسمه الأمر الذي ينعكس علي </a:t>
            </a:r>
          </a:p>
          <a:p>
            <a:r>
              <a:rPr lang="ar-IQ" sz="2400" dirty="0" smtClean="0">
                <a:latin typeface="Arial" pitchFamily="34" charset="0"/>
                <a:cs typeface="Arial" pitchFamily="34" charset="0"/>
              </a:rPr>
              <a:t>قدرة الجسم علي مواجهة الأمراض والتصدي لها.</a:t>
            </a:r>
          </a:p>
          <a:p>
            <a:r>
              <a:rPr lang="ar-IQ" sz="2400" dirty="0" smtClean="0">
                <a:latin typeface="Arial" pitchFamily="34" charset="0"/>
                <a:cs typeface="Arial" pitchFamily="34" charset="0"/>
              </a:rPr>
              <a:t/>
            </a:r>
            <a:br>
              <a:rPr lang="ar-IQ" sz="2400" dirty="0" smtClean="0">
                <a:latin typeface="Arial" pitchFamily="34" charset="0"/>
                <a:cs typeface="Arial" pitchFamily="34" charset="0"/>
              </a:rPr>
            </a:br>
            <a:endParaRPr lang="ar-IQ" sz="2400" dirty="0" smtClean="0">
              <a:latin typeface="Arial" pitchFamily="34" charset="0"/>
              <a:cs typeface="Arial" pitchFamily="34" charset="0"/>
            </a:endParaRPr>
          </a:p>
          <a:p>
            <a:endParaRPr lang="ar-IQ" sz="2400" dirty="0" smtClean="0">
              <a:latin typeface="Arial" pitchFamily="34" charset="0"/>
              <a:cs typeface="Arial" pitchFamily="34" charset="0"/>
            </a:endParaRPr>
          </a:p>
          <a:p>
            <a:endParaRPr lang="ar-IQ" sz="2400" dirty="0" smtClean="0">
              <a:latin typeface="Arial" pitchFamily="34" charset="0"/>
              <a:cs typeface="Arial" pitchFamily="34" charset="0"/>
            </a:endParaRPr>
          </a:p>
          <a:p>
            <a:endParaRPr lang="ar-IQ" sz="2400" dirty="0">
              <a:latin typeface="Arial" pitchFamily="34" charset="0"/>
              <a:cs typeface="Arial" pitchFamily="34" charset="0"/>
            </a:endParaRPr>
          </a:p>
        </p:txBody>
      </p:sp>
      <p:pic>
        <p:nvPicPr>
          <p:cNvPr id="4" name="Picture 2" descr="D:\New folder (2)\images (1).jpg"/>
          <p:cNvPicPr>
            <a:picLocks noChangeAspect="1" noChangeArrowheads="1"/>
          </p:cNvPicPr>
          <p:nvPr/>
        </p:nvPicPr>
        <p:blipFill>
          <a:blip r:embed="rId3" cstate="print"/>
          <a:srcRect/>
          <a:stretch>
            <a:fillRect/>
          </a:stretch>
        </p:blipFill>
        <p:spPr bwMode="auto">
          <a:xfrm>
            <a:off x="179512" y="2924944"/>
            <a:ext cx="3168352" cy="3456384"/>
          </a:xfrm>
          <a:prstGeom prst="rect">
            <a:avLst/>
          </a:prstGeom>
          <a:noFill/>
        </p:spPr>
      </p:pic>
    </p:spTree>
  </p:cSld>
  <p:clrMapOvr>
    <a:masterClrMapping/>
  </p:clrMapOvr>
  <p:transition spd="med">
    <p:wedg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H="1">
            <a:off x="304098" y="260648"/>
            <a:ext cx="45719" cy="45719"/>
          </a:xfrm>
          <a:ln>
            <a:solidFill>
              <a:schemeClr val="bg2">
                <a:lumMod val="60000"/>
                <a:lumOff val="40000"/>
              </a:schemeClr>
            </a:solidFill>
          </a:ln>
        </p:spPr>
        <p:txBody>
          <a:bodyPr>
            <a:normAutofit fontScale="90000"/>
          </a:bodyPr>
          <a:lstStyle/>
          <a:p>
            <a:pPr algn="ctr"/>
            <a:r>
              <a:rPr lang="ar-IQ" sz="6600" dirty="0" smtClean="0">
                <a:solidFill>
                  <a:srgbClr val="FFCC00"/>
                </a:solidFill>
              </a:rPr>
              <a:t>انماط اسلوب الحياة </a:t>
            </a:r>
            <a:endParaRPr lang="ar-IQ" sz="6600" dirty="0">
              <a:solidFill>
                <a:srgbClr val="FFCC00"/>
              </a:solidFill>
            </a:endParaRPr>
          </a:p>
        </p:txBody>
      </p:sp>
      <p:sp>
        <p:nvSpPr>
          <p:cNvPr id="3" name="عنوان فرعي 2"/>
          <p:cNvSpPr>
            <a:spLocks noGrp="1"/>
          </p:cNvSpPr>
          <p:nvPr>
            <p:ph type="subTitle" idx="1"/>
          </p:nvPr>
        </p:nvSpPr>
        <p:spPr>
          <a:xfrm>
            <a:off x="323528" y="260648"/>
            <a:ext cx="8424936" cy="6192688"/>
          </a:xfrm>
        </p:spPr>
        <p:txBody>
          <a:bodyPr/>
          <a:lstStyle/>
          <a:p>
            <a:pPr lvl="0"/>
            <a:r>
              <a:rPr lang="ar-SA" sz="3200" b="1" dirty="0" smtClean="0"/>
              <a:t>ممارسة التمارين </a:t>
            </a:r>
            <a:r>
              <a:rPr lang="ar-SA" sz="3200" b="1" dirty="0" err="1" smtClean="0"/>
              <a:t>الرياضية</a:t>
            </a:r>
            <a:r>
              <a:rPr lang="ar-SA" sz="3200" dirty="0" err="1" smtClean="0"/>
              <a:t> </a:t>
            </a:r>
            <a:r>
              <a:rPr lang="ar-SA" sz="3200" dirty="0" smtClean="0"/>
              <a:t>: ممارسة التمارين الرياضية تساهم في إعطاء شعور رائع للشخص لأنها تحفز على إنتاج هرمون </a:t>
            </a:r>
            <a:r>
              <a:rPr lang="ar-SA" sz="3200" dirty="0" err="1" smtClean="0"/>
              <a:t>السعادة </a:t>
            </a:r>
            <a:r>
              <a:rPr lang="ar-SA" sz="3200" dirty="0" smtClean="0"/>
              <a:t>( </a:t>
            </a:r>
            <a:r>
              <a:rPr lang="ar-SA" sz="3200" dirty="0" err="1" smtClean="0"/>
              <a:t>السيروتونين</a:t>
            </a:r>
            <a:r>
              <a:rPr lang="ar-SA" sz="3200" dirty="0" smtClean="0"/>
              <a:t> ) اضافة الى </a:t>
            </a:r>
            <a:r>
              <a:rPr lang="ar-SA" sz="3200" dirty="0" err="1" smtClean="0"/>
              <a:t>التعرق</a:t>
            </a:r>
            <a:r>
              <a:rPr lang="ar-SA" sz="3200" dirty="0" smtClean="0"/>
              <a:t> والتخلص من كميات الأملاح الزائدة يشعر جهاز المناعة بالراحة والنشاط و أيضا تقوم بتنظيم عملية </a:t>
            </a:r>
            <a:r>
              <a:rPr lang="ar-SA" sz="3200" dirty="0" err="1" smtClean="0"/>
              <a:t>النوم .</a:t>
            </a:r>
            <a:r>
              <a:rPr lang="ar-SA" sz="3200" dirty="0" smtClean="0"/>
              <a:t> ينصح بممارسة 30 دقيقة يوميا من رياضة </a:t>
            </a:r>
            <a:r>
              <a:rPr lang="ar-SA" sz="3200" dirty="0" err="1" smtClean="0"/>
              <a:t>المشي .</a:t>
            </a:r>
            <a:endParaRPr lang="ar-IQ" sz="3200" dirty="0" smtClean="0"/>
          </a:p>
          <a:p>
            <a:pPr lvl="0"/>
            <a:r>
              <a:rPr lang="ar-IQ" sz="3200" b="1" dirty="0" smtClean="0"/>
              <a:t> تنظيم وجبات الاكل </a:t>
            </a:r>
            <a:r>
              <a:rPr lang="ar-IQ" sz="3200" b="1" dirty="0" err="1" smtClean="0"/>
              <a:t>واللتزام</a:t>
            </a:r>
            <a:r>
              <a:rPr lang="ar-IQ" sz="3200" b="1" dirty="0" smtClean="0"/>
              <a:t> </a:t>
            </a:r>
            <a:r>
              <a:rPr lang="ar-IQ" sz="3200" b="1" dirty="0" err="1" smtClean="0"/>
              <a:t>بها</a:t>
            </a:r>
            <a:r>
              <a:rPr lang="ar-IQ" sz="3200" b="1" dirty="0" smtClean="0"/>
              <a:t> </a:t>
            </a:r>
          </a:p>
          <a:p>
            <a:pPr lvl="0"/>
            <a:r>
              <a:rPr lang="ar-IQ" sz="3200" b="1" dirty="0" smtClean="0"/>
              <a:t>بتناول ثلاث وجبات يومياً.</a:t>
            </a:r>
            <a:endParaRPr lang="en-US" sz="3200" b="1" dirty="0" smtClean="0"/>
          </a:p>
          <a:p>
            <a:pPr lvl="0"/>
            <a:r>
              <a:rPr lang="ar-IQ" sz="3200" b="1" dirty="0" smtClean="0"/>
              <a:t> </a:t>
            </a:r>
            <a:r>
              <a:rPr lang="ar-SA" sz="3200" b="1" dirty="0" err="1" smtClean="0"/>
              <a:t>الإبتعاد</a:t>
            </a:r>
            <a:r>
              <a:rPr lang="ar-SA" sz="3200" b="1" dirty="0" smtClean="0"/>
              <a:t> عن التدخين</a:t>
            </a:r>
            <a:r>
              <a:rPr lang="ar-IQ" sz="3200" b="1" dirty="0" smtClean="0"/>
              <a:t> </a:t>
            </a:r>
            <a:r>
              <a:rPr lang="ar-IQ" sz="3200" b="1" dirty="0" err="1" smtClean="0"/>
              <a:t>.</a:t>
            </a:r>
            <a:endParaRPr lang="en-US" sz="3200" b="1" dirty="0" smtClean="0"/>
          </a:p>
          <a:p>
            <a:pPr lvl="0"/>
            <a:endParaRPr lang="ar-IQ" dirty="0" smtClean="0">
              <a:solidFill>
                <a:srgbClr val="FFFF00"/>
              </a:solidFill>
            </a:endParaRPr>
          </a:p>
          <a:p>
            <a:pPr lvl="0"/>
            <a:endParaRPr lang="ar-IQ" dirty="0" smtClean="0">
              <a:solidFill>
                <a:srgbClr val="FFFF00"/>
              </a:solidFill>
            </a:endParaRPr>
          </a:p>
          <a:p>
            <a:pPr lvl="0"/>
            <a:endParaRPr lang="en-US" dirty="0" smtClean="0">
              <a:solidFill>
                <a:srgbClr val="FFFF00"/>
              </a:solidFill>
            </a:endParaRPr>
          </a:p>
          <a:p>
            <a:endParaRPr lang="ar-IQ" dirty="0" smtClean="0"/>
          </a:p>
          <a:p>
            <a:endParaRPr lang="ar-IQ" dirty="0" smtClean="0"/>
          </a:p>
          <a:p>
            <a:endParaRPr lang="ar-IQ" dirty="0" smtClean="0"/>
          </a:p>
          <a:p>
            <a:endParaRPr lang="ar-IQ" dirty="0" smtClean="0"/>
          </a:p>
          <a:p>
            <a:endParaRPr lang="ar-IQ" dirty="0"/>
          </a:p>
        </p:txBody>
      </p:sp>
      <p:pic>
        <p:nvPicPr>
          <p:cNvPr id="3075" name="Picture 3" descr="D:\New folder (2)\download.jpg"/>
          <p:cNvPicPr>
            <a:picLocks noChangeAspect="1" noChangeArrowheads="1"/>
          </p:cNvPicPr>
          <p:nvPr/>
        </p:nvPicPr>
        <p:blipFill>
          <a:blip r:embed="rId3" cstate="print"/>
          <a:srcRect/>
          <a:stretch>
            <a:fillRect/>
          </a:stretch>
        </p:blipFill>
        <p:spPr bwMode="auto">
          <a:xfrm>
            <a:off x="251520" y="2852936"/>
            <a:ext cx="4320480" cy="3672408"/>
          </a:xfrm>
          <a:prstGeom prst="rect">
            <a:avLst/>
          </a:prstGeom>
          <a:noFill/>
        </p:spPr>
      </p:pic>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075"/>
                                        </p:tgtEl>
                                        <p:attrNameLst>
                                          <p:attrName>style.visibility</p:attrName>
                                        </p:attrNameLst>
                                      </p:cBhvr>
                                      <p:to>
                                        <p:strVal val="visible"/>
                                      </p:to>
                                    </p:set>
                                    <p:anim calcmode="lin" valueType="num">
                                      <p:cBhvr additive="base">
                                        <p:cTn id="27" dur="3000" fill="hold"/>
                                        <p:tgtEl>
                                          <p:spTgt spid="3075"/>
                                        </p:tgtEl>
                                        <p:attrNameLst>
                                          <p:attrName>ppt_x</p:attrName>
                                        </p:attrNameLst>
                                      </p:cBhvr>
                                      <p:tavLst>
                                        <p:tav tm="0">
                                          <p:val>
                                            <p:strVal val="#ppt_x"/>
                                          </p:val>
                                        </p:tav>
                                        <p:tav tm="100000">
                                          <p:val>
                                            <p:strVal val="#ppt_x"/>
                                          </p:val>
                                        </p:tav>
                                      </p:tavLst>
                                    </p:anim>
                                    <p:anim calcmode="lin" valueType="num">
                                      <p:cBhvr additive="base">
                                        <p:cTn id="28" dur="30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32656"/>
            <a:ext cx="45719" cy="45719"/>
          </a:xfrm>
          <a:ln>
            <a:solidFill>
              <a:schemeClr val="bg2">
                <a:lumMod val="60000"/>
                <a:lumOff val="40000"/>
              </a:schemeClr>
            </a:solidFill>
          </a:ln>
        </p:spPr>
        <p:txBody>
          <a:bodyPr>
            <a:normAutofit fontScale="90000"/>
          </a:bodyPr>
          <a:lstStyle/>
          <a:p>
            <a:pPr algn="ctr"/>
            <a:endParaRPr lang="ar-IQ" sz="6600" dirty="0">
              <a:solidFill>
                <a:srgbClr val="FFCC00"/>
              </a:solidFill>
            </a:endParaRPr>
          </a:p>
        </p:txBody>
      </p:sp>
      <p:sp>
        <p:nvSpPr>
          <p:cNvPr id="3" name="عنوان فرعي 2"/>
          <p:cNvSpPr>
            <a:spLocks noGrp="1"/>
          </p:cNvSpPr>
          <p:nvPr>
            <p:ph type="subTitle" idx="1"/>
          </p:nvPr>
        </p:nvSpPr>
        <p:spPr>
          <a:xfrm>
            <a:off x="179512" y="260648"/>
            <a:ext cx="8712968" cy="6192688"/>
          </a:xfrm>
        </p:spPr>
        <p:txBody>
          <a:bodyPr>
            <a:normAutofit/>
          </a:bodyPr>
          <a:lstStyle/>
          <a:p>
            <a:pPr lvl="0"/>
            <a:r>
              <a:rPr lang="ar-SA" sz="2800" b="1" dirty="0" err="1" smtClean="0"/>
              <a:t>الضحك </a:t>
            </a:r>
            <a:r>
              <a:rPr lang="ar-SA" sz="2800" dirty="0" smtClean="0"/>
              <a:t>: إن الضحك  يعزز جهاز المناعة</a:t>
            </a:r>
            <a:endParaRPr lang="ar-IQ" sz="2800" dirty="0" smtClean="0"/>
          </a:p>
          <a:p>
            <a:pPr lvl="0"/>
            <a:r>
              <a:rPr lang="ar-SA" sz="2800" dirty="0" smtClean="0"/>
              <a:t> و يقلل من التوتر و القلق و يخفف من توتر </a:t>
            </a:r>
            <a:endParaRPr lang="ar-IQ" sz="2800" dirty="0" smtClean="0"/>
          </a:p>
          <a:p>
            <a:pPr lvl="0"/>
            <a:r>
              <a:rPr lang="ar-SA" sz="2800" dirty="0" smtClean="0"/>
              <a:t>و يزيد من كمية </a:t>
            </a:r>
            <a:r>
              <a:rPr lang="ar-SA" sz="2800" dirty="0" err="1" smtClean="0"/>
              <a:t>الأكسجين.</a:t>
            </a:r>
            <a:r>
              <a:rPr lang="ar-SA" sz="2800" dirty="0" smtClean="0"/>
              <a:t> الضحك هو</a:t>
            </a:r>
            <a:endParaRPr lang="ar-IQ" sz="2800" dirty="0" smtClean="0"/>
          </a:p>
          <a:p>
            <a:pPr lvl="0"/>
            <a:r>
              <a:rPr lang="ar-SA" sz="2800" dirty="0" smtClean="0"/>
              <a:t> الوسيلة الفعالة لتقوية جهاز </a:t>
            </a:r>
            <a:r>
              <a:rPr lang="ar-SA" sz="2800" dirty="0" err="1" smtClean="0"/>
              <a:t>المناعه</a:t>
            </a:r>
            <a:r>
              <a:rPr lang="ar-SA" sz="2800" dirty="0" smtClean="0"/>
              <a:t> </a:t>
            </a:r>
            <a:endParaRPr lang="ar-IQ" sz="2800" dirty="0" smtClean="0"/>
          </a:p>
          <a:p>
            <a:pPr lvl="0"/>
            <a:r>
              <a:rPr lang="ar-SA" sz="2800" dirty="0" smtClean="0"/>
              <a:t>وتخفيض من توتر العضلات وضغط الدم</a:t>
            </a:r>
            <a:r>
              <a:rPr lang="ar-IQ" sz="2800" dirty="0" smtClean="0"/>
              <a:t> </a:t>
            </a:r>
            <a:r>
              <a:rPr lang="ar-IQ" sz="2800" dirty="0" err="1" smtClean="0"/>
              <a:t>.</a:t>
            </a:r>
            <a:endParaRPr lang="en-US" sz="2800" dirty="0" smtClean="0"/>
          </a:p>
          <a:p>
            <a:r>
              <a:rPr lang="ar-IQ" b="1" dirty="0" smtClean="0"/>
              <a:t>الاسترخاء والنوم:من المعروف أن التعرض للإجهاد </a:t>
            </a:r>
          </a:p>
          <a:p>
            <a:r>
              <a:rPr lang="ar-IQ" b="1" dirty="0" smtClean="0"/>
              <a:t>المستمر دون راحة أو استجمام يؤدي إلى زيادة </a:t>
            </a:r>
          </a:p>
          <a:p>
            <a:r>
              <a:rPr lang="ar-IQ" b="1" dirty="0" smtClean="0"/>
              <a:t>حدوث الأمراض المختلفة، فالإجهاد المستمر يمكن</a:t>
            </a:r>
          </a:p>
          <a:p>
            <a:r>
              <a:rPr lang="ar-IQ" b="1" dirty="0" smtClean="0"/>
              <a:t> أن يضعف قوة الجهاز المناعي، ومن نعم الله على</a:t>
            </a:r>
          </a:p>
          <a:p>
            <a:r>
              <a:rPr lang="ar-IQ" b="1" dirty="0" smtClean="0"/>
              <a:t> الإنسان نعمة النوم، وقد أظهرت الدراسات الحديثة</a:t>
            </a:r>
          </a:p>
          <a:p>
            <a:r>
              <a:rPr lang="ar-IQ" b="1" dirty="0" smtClean="0"/>
              <a:t> أن هرمون </a:t>
            </a:r>
            <a:r>
              <a:rPr lang="ar-IQ" b="1" dirty="0" err="1" smtClean="0"/>
              <a:t>الميلاتونين</a:t>
            </a:r>
            <a:r>
              <a:rPr lang="ar-IQ" b="1" dirty="0" smtClean="0"/>
              <a:t> الذي يزداد إفرازه أثناء النوم</a:t>
            </a:r>
          </a:p>
          <a:p>
            <a:r>
              <a:rPr lang="ar-IQ" b="1" dirty="0" smtClean="0"/>
              <a:t> يساعد في تنشيط جهاز المناعة، ومقاومة الأمراض الفيروسية والجرثومية.</a:t>
            </a:r>
          </a:p>
          <a:p>
            <a:endParaRPr lang="ar-IQ" dirty="0" smtClean="0"/>
          </a:p>
          <a:p>
            <a:endParaRPr lang="ar-IQ" dirty="0" smtClean="0"/>
          </a:p>
          <a:p>
            <a:endParaRPr lang="ar-IQ" dirty="0" smtClean="0"/>
          </a:p>
          <a:p>
            <a:endParaRPr lang="ar-IQ" dirty="0"/>
          </a:p>
        </p:txBody>
      </p:sp>
      <p:pic>
        <p:nvPicPr>
          <p:cNvPr id="4099" name="Picture 3" descr="D:\New folder (2)\download (1).jpg"/>
          <p:cNvPicPr>
            <a:picLocks noChangeAspect="1" noChangeArrowheads="1"/>
          </p:cNvPicPr>
          <p:nvPr/>
        </p:nvPicPr>
        <p:blipFill>
          <a:blip r:embed="rId3" cstate="print"/>
          <a:srcRect/>
          <a:stretch>
            <a:fillRect/>
          </a:stretch>
        </p:blipFill>
        <p:spPr bwMode="auto">
          <a:xfrm>
            <a:off x="251520" y="332656"/>
            <a:ext cx="3744416" cy="2664296"/>
          </a:xfrm>
          <a:prstGeom prst="rect">
            <a:avLst/>
          </a:prstGeom>
          <a:noFill/>
        </p:spPr>
      </p:pic>
      <p:pic>
        <p:nvPicPr>
          <p:cNvPr id="1026" name="Picture 2" descr="D:\لعرس\images (1).jpg"/>
          <p:cNvPicPr>
            <a:picLocks noChangeAspect="1" noChangeArrowheads="1"/>
          </p:cNvPicPr>
          <p:nvPr/>
        </p:nvPicPr>
        <p:blipFill>
          <a:blip r:embed="rId4" cstate="print"/>
          <a:srcRect/>
          <a:stretch>
            <a:fillRect/>
          </a:stretch>
        </p:blipFill>
        <p:spPr bwMode="auto">
          <a:xfrm>
            <a:off x="179512" y="2996952"/>
            <a:ext cx="3168352" cy="2736304"/>
          </a:xfrm>
          <a:prstGeom prst="rect">
            <a:avLst/>
          </a:prstGeom>
          <a:noFill/>
        </p:spPr>
      </p:pic>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3000" fill="hold"/>
                                        <p:tgtEl>
                                          <p:spTgt spid="4099"/>
                                        </p:tgtEl>
                                        <p:attrNameLst>
                                          <p:attrName>ppt_x</p:attrName>
                                        </p:attrNameLst>
                                      </p:cBhvr>
                                      <p:tavLst>
                                        <p:tav tm="0">
                                          <p:val>
                                            <p:strVal val="#ppt_x"/>
                                          </p:val>
                                        </p:tav>
                                        <p:tav tm="100000">
                                          <p:val>
                                            <p:strVal val="#ppt_x"/>
                                          </p:val>
                                        </p:tav>
                                      </p:tavLst>
                                    </p:anim>
                                    <p:anim calcmode="lin" valueType="num">
                                      <p:cBhvr additive="base">
                                        <p:cTn id="8" dur="30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32656"/>
            <a:ext cx="45719" cy="45719"/>
          </a:xfrm>
          <a:ln>
            <a:solidFill>
              <a:schemeClr val="bg2">
                <a:lumMod val="60000"/>
                <a:lumOff val="40000"/>
              </a:schemeClr>
            </a:solidFill>
          </a:ln>
        </p:spPr>
        <p:txBody>
          <a:bodyPr>
            <a:normAutofit fontScale="90000"/>
          </a:bodyPr>
          <a:lstStyle/>
          <a:p>
            <a:pPr algn="ctr"/>
            <a:endParaRPr lang="ar-IQ" sz="6600" dirty="0">
              <a:solidFill>
                <a:srgbClr val="FFCC00"/>
              </a:solidFill>
            </a:endParaRPr>
          </a:p>
        </p:txBody>
      </p:sp>
      <p:sp>
        <p:nvSpPr>
          <p:cNvPr id="3" name="عنوان فرعي 2"/>
          <p:cNvSpPr>
            <a:spLocks noGrp="1"/>
          </p:cNvSpPr>
          <p:nvPr>
            <p:ph type="subTitle" idx="1"/>
          </p:nvPr>
        </p:nvSpPr>
        <p:spPr>
          <a:xfrm>
            <a:off x="179512" y="260648"/>
            <a:ext cx="8712968" cy="6192688"/>
          </a:xfrm>
        </p:spPr>
        <p:txBody>
          <a:bodyPr>
            <a:normAutofit/>
          </a:bodyPr>
          <a:lstStyle/>
          <a:p>
            <a:pPr lvl="0"/>
            <a:r>
              <a:rPr lang="ar-IQ" sz="2800" dirty="0" smtClean="0"/>
              <a:t>شرب الماء</a:t>
            </a:r>
            <a:br>
              <a:rPr lang="ar-IQ" sz="2800" dirty="0" smtClean="0"/>
            </a:br>
            <a:r>
              <a:rPr lang="ar-IQ" sz="2800" dirty="0" smtClean="0"/>
              <a:t>يجب تناول الكمية اللازمة للجسم من الماء ذلك العنصر الغذائي الحيوي الذي تعود أهميته إلي الدور الذي يقوم </a:t>
            </a:r>
            <a:r>
              <a:rPr lang="ar-IQ" sz="2800" dirty="0" err="1" smtClean="0"/>
              <a:t>به</a:t>
            </a:r>
            <a:r>
              <a:rPr lang="ar-IQ" sz="2800" dirty="0" smtClean="0"/>
              <a:t> في تسهيل نقل العناصر الغذائية لأجزاء الجسم المختلفة وإلي خلايا المناعة المنتشرة في كافة أنسجة الجسم القريبة والبعيدة عبر الدم وتسهيل تنقل الخلايا المناعية عبر الأوعية </a:t>
            </a:r>
            <a:r>
              <a:rPr lang="ar-IQ" sz="2800" dirty="0" err="1" smtClean="0"/>
              <a:t>الليمفاوية.</a:t>
            </a:r>
            <a:r>
              <a:rPr lang="ar-IQ" sz="2800" dirty="0" smtClean="0"/>
              <a:t> والماء له دور في تسهيل حدوث التفاعلات الكيميائية الحيوية اللازمة لإنتاج الطاقة وإنتاج الكثير من المواد الكيميائية الفاعلة في الجسم وأنسجته، ومن أهمها المواد الكيميائية المسئولة عن تفاعلات الجهاز المناعي في </a:t>
            </a:r>
            <a:r>
              <a:rPr lang="ar-IQ" sz="2800" dirty="0" err="1" smtClean="0"/>
              <a:t>الجسم.</a:t>
            </a:r>
            <a:r>
              <a:rPr lang="ar-IQ" sz="2800" dirty="0" smtClean="0"/>
              <a:t> ويسهل الماء إخراج السموم من الجسم ويمنع الميكروبات من فرص الدخول إلي الجسم والتكاثر داخله وهذا ما يحدث عندما يصيب الجفاف أغشية الجهاز التنفسي العلوي فيسهل حدوث الالتهابات الميكروبية داخله.</a:t>
            </a:r>
            <a:endParaRPr lang="ar-IQ" dirty="0" smtClean="0"/>
          </a:p>
          <a:p>
            <a:endParaRPr lang="ar-IQ" dirty="0" smtClean="0"/>
          </a:p>
          <a:p>
            <a:endParaRPr lang="ar-IQ" dirty="0" smtClean="0"/>
          </a:p>
          <a:p>
            <a:endParaRPr lang="ar-IQ" dirty="0"/>
          </a:p>
        </p:txBody>
      </p:sp>
    </p:spTree>
  </p:cSld>
  <p:clrMapOvr>
    <a:masterClrMapping/>
  </p:clrMapOvr>
  <p:transition spd="med">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915</TotalTime>
  <Words>451</Words>
  <Application>Microsoft Office PowerPoint</Application>
  <PresentationFormat>عرض على الشاشة (3:4)‏</PresentationFormat>
  <Paragraphs>109</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تدفق</vt:lpstr>
      <vt:lpstr>دور تنشيط الجهاز المناعي في مقاومة معظم الامراض </vt:lpstr>
      <vt:lpstr>مقدمة </vt:lpstr>
      <vt:lpstr>الشريحة 3</vt:lpstr>
      <vt:lpstr>الشريحة 4</vt:lpstr>
      <vt:lpstr>الشريحة 5</vt:lpstr>
      <vt:lpstr>الشريحة 6</vt:lpstr>
      <vt:lpstr>انماط اسلوب الحياة </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spark</dc:creator>
  <cp:lastModifiedBy>spark</cp:lastModifiedBy>
  <cp:revision>83</cp:revision>
  <dcterms:created xsi:type="dcterms:W3CDTF">2015-12-25T13:27:53Z</dcterms:created>
  <dcterms:modified xsi:type="dcterms:W3CDTF">2017-01-15T06:56:35Z</dcterms:modified>
</cp:coreProperties>
</file>